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5" r:id="rId1"/>
    <p:sldMasterId id="2147484158" r:id="rId2"/>
    <p:sldMasterId id="2147484161" r:id="rId3"/>
    <p:sldMasterId id="2147484164" r:id="rId4"/>
    <p:sldMasterId id="2147484167" r:id="rId5"/>
    <p:sldMasterId id="2147484170" r:id="rId6"/>
    <p:sldMasterId id="2147484173" r:id="rId7"/>
    <p:sldMasterId id="2147484176" r:id="rId8"/>
    <p:sldMasterId id="2147484179" r:id="rId9"/>
    <p:sldMasterId id="2147484182" r:id="rId10"/>
    <p:sldMasterId id="2147484185" r:id="rId11"/>
    <p:sldMasterId id="2147484188" r:id="rId12"/>
    <p:sldMasterId id="2147484191" r:id="rId13"/>
    <p:sldMasterId id="2147484194" r:id="rId14"/>
    <p:sldMasterId id="2147484197" r:id="rId15"/>
    <p:sldMasterId id="2147484200" r:id="rId16"/>
    <p:sldMasterId id="2147484203" r:id="rId17"/>
  </p:sldMasterIdLst>
  <p:notesMasterIdLst>
    <p:notesMasterId r:id="rId54"/>
  </p:notesMasterIdLst>
  <p:handoutMasterIdLst>
    <p:handoutMasterId r:id="rId55"/>
  </p:handoutMasterIdLst>
  <p:sldIdLst>
    <p:sldId id="523" r:id="rId18"/>
    <p:sldId id="616" r:id="rId19"/>
    <p:sldId id="675" r:id="rId20"/>
    <p:sldId id="676" r:id="rId21"/>
    <p:sldId id="677" r:id="rId22"/>
    <p:sldId id="678" r:id="rId23"/>
    <p:sldId id="679" r:id="rId24"/>
    <p:sldId id="715" r:id="rId25"/>
    <p:sldId id="680" r:id="rId26"/>
    <p:sldId id="681" r:id="rId27"/>
    <p:sldId id="684" r:id="rId28"/>
    <p:sldId id="685" r:id="rId29"/>
    <p:sldId id="686" r:id="rId30"/>
    <p:sldId id="690" r:id="rId31"/>
    <p:sldId id="716" r:id="rId32"/>
    <p:sldId id="691" r:id="rId33"/>
    <p:sldId id="694" r:id="rId34"/>
    <p:sldId id="695" r:id="rId35"/>
    <p:sldId id="696" r:id="rId36"/>
    <p:sldId id="697" r:id="rId37"/>
    <p:sldId id="698" r:id="rId38"/>
    <p:sldId id="699" r:id="rId39"/>
    <p:sldId id="707" r:id="rId40"/>
    <p:sldId id="712" r:id="rId41"/>
    <p:sldId id="717" r:id="rId42"/>
    <p:sldId id="711" r:id="rId43"/>
    <p:sldId id="612" r:id="rId44"/>
    <p:sldId id="613" r:id="rId45"/>
    <p:sldId id="614" r:id="rId46"/>
    <p:sldId id="609" r:id="rId47"/>
    <p:sldId id="610" r:id="rId48"/>
    <p:sldId id="718" r:id="rId49"/>
    <p:sldId id="632" r:id="rId50"/>
    <p:sldId id="714" r:id="rId51"/>
    <p:sldId id="626" r:id="rId52"/>
    <p:sldId id="599" r:id="rId53"/>
  </p:sldIdLst>
  <p:sldSz cx="9144000" cy="6858000" type="screen4x3"/>
  <p:notesSz cx="6808788" cy="9940925"/>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5pPr>
    <a:lvl6pPr marL="2286000" algn="l" defTabSz="914400" rtl="0" eaLnBrk="1" latinLnBrk="0" hangingPunct="1">
      <a:defRPr kern="1200">
        <a:solidFill>
          <a:schemeClr val="tx1"/>
        </a:solidFill>
        <a:latin typeface="Arial" panose="020B0604020202020204" pitchFamily="34" charset="0"/>
        <a:ea typeface="DejaVu Sans"/>
        <a:cs typeface="DejaVu Sans"/>
      </a:defRPr>
    </a:lvl6pPr>
    <a:lvl7pPr marL="2743200" algn="l" defTabSz="914400" rtl="0" eaLnBrk="1" latinLnBrk="0" hangingPunct="1">
      <a:defRPr kern="1200">
        <a:solidFill>
          <a:schemeClr val="tx1"/>
        </a:solidFill>
        <a:latin typeface="Arial" panose="020B0604020202020204" pitchFamily="34" charset="0"/>
        <a:ea typeface="DejaVu Sans"/>
        <a:cs typeface="DejaVu Sans"/>
      </a:defRPr>
    </a:lvl7pPr>
    <a:lvl8pPr marL="3200400" algn="l" defTabSz="914400" rtl="0" eaLnBrk="1" latinLnBrk="0" hangingPunct="1">
      <a:defRPr kern="1200">
        <a:solidFill>
          <a:schemeClr val="tx1"/>
        </a:solidFill>
        <a:latin typeface="Arial" panose="020B0604020202020204" pitchFamily="34" charset="0"/>
        <a:ea typeface="DejaVu Sans"/>
        <a:cs typeface="DejaVu Sans"/>
      </a:defRPr>
    </a:lvl8pPr>
    <a:lvl9pPr marL="3657600" algn="l" defTabSz="914400" rtl="0" eaLnBrk="1" latinLnBrk="0" hangingPunct="1">
      <a:defRPr kern="1200">
        <a:solidFill>
          <a:schemeClr val="tx1"/>
        </a:solidFill>
        <a:latin typeface="Arial" panose="020B0604020202020204" pitchFamily="34" charset="0"/>
        <a:ea typeface="DejaVu Sans"/>
        <a:cs typeface="DejaVu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04">
          <p15:clr>
            <a:srgbClr val="A4A3A4"/>
          </p15:clr>
        </p15:guide>
      </p15:sldGuideLst>
    </p:ext>
    <p:ext uri="{2D200454-40CA-4A62-9FC3-DE9A4176ACB9}">
      <p15:notesGuideLst xmlns:p15="http://schemas.microsoft.com/office/powerpoint/2012/main">
        <p15:guide id="1" orient="horz" pos="3155">
          <p15:clr>
            <a:srgbClr val="A4A3A4"/>
          </p15:clr>
        </p15:guide>
        <p15:guide id="2" pos="2170">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 Peleson" initials="NP" lastIdx="2" clrIdx="0"/>
  <p:cmAuthor id="1" name="GODEFROY Jérémie" initials="GJ" lastIdx="2" clrIdx="1">
    <p:extLst/>
  </p:cmAuthor>
  <p:cmAuthor id="2" name="Utilisateur Windows" initials="U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85"/>
    <a:srgbClr val="0074B0"/>
    <a:srgbClr val="7030A0"/>
    <a:srgbClr val="01B04E"/>
    <a:srgbClr val="01B0F0"/>
    <a:srgbClr val="FEC456"/>
    <a:srgbClr val="902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1" autoAdjust="0"/>
    <p:restoredTop sz="84310" autoAdjust="0"/>
  </p:normalViewPr>
  <p:slideViewPr>
    <p:cSldViewPr>
      <p:cViewPr>
        <p:scale>
          <a:sx n="74" d="100"/>
          <a:sy n="74" d="100"/>
        </p:scale>
        <p:origin x="2107" y="62"/>
      </p:cViewPr>
      <p:guideLst>
        <p:guide orient="horz" pos="2160"/>
        <p:guide pos="2880"/>
        <p:guide pos="204"/>
      </p:guideLst>
    </p:cSldViewPr>
  </p:slideViewPr>
  <p:outlineViewPr>
    <p:cViewPr>
      <p:scale>
        <a:sx n="33" d="100"/>
        <a:sy n="33" d="100"/>
      </p:scale>
      <p:origin x="0" y="1612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348" y="-78"/>
      </p:cViewPr>
      <p:guideLst>
        <p:guide orient="horz" pos="3155"/>
        <p:guide pos="217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217" cy="499193"/>
          </a:xfrm>
          <a:prstGeom prst="rect">
            <a:avLst/>
          </a:prstGeom>
        </p:spPr>
        <p:txBody>
          <a:bodyPr vert="horz" lIns="91577" tIns="45789" rIns="91577" bIns="45789"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55982" y="0"/>
            <a:ext cx="2951217" cy="499193"/>
          </a:xfrm>
          <a:prstGeom prst="rect">
            <a:avLst/>
          </a:prstGeom>
        </p:spPr>
        <p:txBody>
          <a:bodyPr vert="horz" lIns="91577" tIns="45789" rIns="91577" bIns="45789" rtlCol="0"/>
          <a:lstStyle>
            <a:lvl1pPr algn="r">
              <a:defRPr sz="1200"/>
            </a:lvl1pPr>
          </a:lstStyle>
          <a:p>
            <a:pPr>
              <a:defRPr/>
            </a:pPr>
            <a:fld id="{7D6CE721-343D-421D-BD27-E1E6B8C9B30E}" type="datetimeFigureOut">
              <a:rPr lang="fr-FR"/>
              <a:pPr>
                <a:defRPr/>
              </a:pPr>
              <a:t>21/05/2019</a:t>
            </a:fld>
            <a:endParaRPr lang="fr-FR"/>
          </a:p>
        </p:txBody>
      </p:sp>
      <p:sp>
        <p:nvSpPr>
          <p:cNvPr id="4" name="Espace réservé du pied de page 3"/>
          <p:cNvSpPr>
            <a:spLocks noGrp="1"/>
          </p:cNvSpPr>
          <p:nvPr>
            <p:ph type="ftr" sz="quarter" idx="2"/>
          </p:nvPr>
        </p:nvSpPr>
        <p:spPr>
          <a:xfrm>
            <a:off x="0" y="9441734"/>
            <a:ext cx="2951217" cy="499193"/>
          </a:xfrm>
          <a:prstGeom prst="rect">
            <a:avLst/>
          </a:prstGeom>
        </p:spPr>
        <p:txBody>
          <a:bodyPr vert="horz" lIns="91577" tIns="45789" rIns="91577" bIns="45789"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55982" y="9441734"/>
            <a:ext cx="2951217" cy="499193"/>
          </a:xfrm>
          <a:prstGeom prst="rect">
            <a:avLst/>
          </a:prstGeom>
        </p:spPr>
        <p:txBody>
          <a:bodyPr vert="horz" lIns="91577" tIns="45789" rIns="91577" bIns="45789" rtlCol="0" anchor="b"/>
          <a:lstStyle>
            <a:lvl1pPr algn="r">
              <a:defRPr sz="1200"/>
            </a:lvl1pPr>
          </a:lstStyle>
          <a:p>
            <a:pPr>
              <a:defRPr/>
            </a:pPr>
            <a:fld id="{26C8EE46-2905-48EE-8F4E-95A7AED9C8DF}" type="slidenum">
              <a:rPr lang="fr-FR"/>
              <a:pPr>
                <a:defRPr/>
              </a:pPr>
              <a:t>‹N°›</a:t>
            </a:fld>
            <a:endParaRPr lang="fr-FR"/>
          </a:p>
        </p:txBody>
      </p:sp>
    </p:spTree>
    <p:extLst>
      <p:ext uri="{BB962C8B-B14F-4D97-AF65-F5344CB8AC3E}">
        <p14:creationId xmlns:p14="http://schemas.microsoft.com/office/powerpoint/2010/main" val="16677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PlaceHolder 1"/>
          <p:cNvSpPr>
            <a:spLocks noGrp="1"/>
          </p:cNvSpPr>
          <p:nvPr>
            <p:ph type="body"/>
          </p:nvPr>
        </p:nvSpPr>
        <p:spPr>
          <a:xfrm>
            <a:off x="680561" y="4721662"/>
            <a:ext cx="5447667" cy="4473655"/>
          </a:xfrm>
          <a:prstGeom prst="rect">
            <a:avLst/>
          </a:prstGeom>
        </p:spPr>
        <p:txBody>
          <a:bodyPr lIns="0" tIns="0" rIns="0" bIns="0"/>
          <a:lstStyle/>
          <a:p>
            <a:pPr lvl="0"/>
            <a:r>
              <a:rPr lang="fr-FR" noProof="0"/>
              <a:t>Cliquez pour modifier le format des notes</a:t>
            </a:r>
            <a:endParaRPr noProof="0"/>
          </a:p>
        </p:txBody>
      </p:sp>
      <p:sp>
        <p:nvSpPr>
          <p:cNvPr id="154" name="PlaceHolder 2"/>
          <p:cNvSpPr>
            <a:spLocks noGrp="1"/>
          </p:cNvSpPr>
          <p:nvPr>
            <p:ph type="hdr"/>
          </p:nvPr>
        </p:nvSpPr>
        <p:spPr>
          <a:xfrm>
            <a:off x="0" y="1"/>
            <a:ext cx="2955988" cy="497603"/>
          </a:xfrm>
          <a:prstGeom prst="rect">
            <a:avLst/>
          </a:prstGeom>
        </p:spPr>
        <p:txBody>
          <a:bodyPr lIns="0" tIns="0" rIns="0" bIns="0"/>
          <a:lstStyle>
            <a:lvl1pPr eaLnBrk="1" fontAlgn="auto" hangingPunct="1">
              <a:spcBef>
                <a:spcPts val="0"/>
              </a:spcBef>
              <a:spcAft>
                <a:spcPts val="0"/>
              </a:spcAft>
              <a:defRPr sz="1300">
                <a:latin typeface="Times New Roman"/>
                <a:ea typeface="+mn-ea"/>
                <a:cs typeface="+mn-cs"/>
              </a:defRPr>
            </a:lvl1pPr>
          </a:lstStyle>
          <a:p>
            <a:pPr>
              <a:defRPr/>
            </a:pPr>
            <a:r>
              <a:rPr lang="fr-FR"/>
              <a:t>&lt;en-tête&gt;</a:t>
            </a:r>
            <a:endParaRPr lang="fr-FR" sz="1600">
              <a:latin typeface="+mn-lt"/>
            </a:endParaRPr>
          </a:p>
        </p:txBody>
      </p:sp>
      <p:sp>
        <p:nvSpPr>
          <p:cNvPr id="155" name="PlaceHolder 3"/>
          <p:cNvSpPr>
            <a:spLocks noGrp="1"/>
          </p:cNvSpPr>
          <p:nvPr>
            <p:ph type="dt"/>
          </p:nvPr>
        </p:nvSpPr>
        <p:spPr>
          <a:xfrm>
            <a:off x="3852801" y="1"/>
            <a:ext cx="2955987" cy="497603"/>
          </a:xfrm>
          <a:prstGeom prst="rect">
            <a:avLst/>
          </a:prstGeom>
        </p:spPr>
        <p:txBody>
          <a:bodyPr lIns="0" tIns="0" rIns="0" bIns="0"/>
          <a:lstStyle>
            <a:lvl1pPr algn="r" eaLnBrk="1" fontAlgn="auto" hangingPunct="1">
              <a:spcBef>
                <a:spcPts val="0"/>
              </a:spcBef>
              <a:spcAft>
                <a:spcPts val="0"/>
              </a:spcAft>
              <a:defRPr sz="1300">
                <a:latin typeface="Times New Roman"/>
                <a:ea typeface="+mn-ea"/>
                <a:cs typeface="+mn-cs"/>
              </a:defRPr>
            </a:lvl1pPr>
          </a:lstStyle>
          <a:p>
            <a:pPr>
              <a:defRPr/>
            </a:pPr>
            <a:r>
              <a:rPr lang="fr-FR"/>
              <a:t>&lt;date/heure&gt;</a:t>
            </a:r>
            <a:endParaRPr lang="fr-FR" sz="1600">
              <a:latin typeface="+mn-lt"/>
            </a:endParaRPr>
          </a:p>
        </p:txBody>
      </p:sp>
      <p:sp>
        <p:nvSpPr>
          <p:cNvPr id="156" name="PlaceHolder 4"/>
          <p:cNvSpPr>
            <a:spLocks noGrp="1"/>
          </p:cNvSpPr>
          <p:nvPr>
            <p:ph type="ftr"/>
          </p:nvPr>
        </p:nvSpPr>
        <p:spPr>
          <a:xfrm>
            <a:off x="0" y="9443322"/>
            <a:ext cx="2955988" cy="497603"/>
          </a:xfrm>
          <a:prstGeom prst="rect">
            <a:avLst/>
          </a:prstGeom>
        </p:spPr>
        <p:txBody>
          <a:bodyPr lIns="0" tIns="0" rIns="0" bIns="0" anchor="b"/>
          <a:lstStyle>
            <a:lvl1pPr eaLnBrk="1" fontAlgn="auto" hangingPunct="1">
              <a:spcBef>
                <a:spcPts val="0"/>
              </a:spcBef>
              <a:spcAft>
                <a:spcPts val="0"/>
              </a:spcAft>
              <a:defRPr sz="1300">
                <a:latin typeface="Times New Roman"/>
                <a:ea typeface="+mn-ea"/>
                <a:cs typeface="+mn-cs"/>
              </a:defRPr>
            </a:lvl1pPr>
          </a:lstStyle>
          <a:p>
            <a:pPr>
              <a:defRPr/>
            </a:pPr>
            <a:r>
              <a:rPr lang="fr-FR"/>
              <a:t>&lt;pied de page&gt;</a:t>
            </a:r>
            <a:endParaRPr lang="fr-FR" sz="1600">
              <a:latin typeface="+mn-lt"/>
            </a:endParaRPr>
          </a:p>
        </p:txBody>
      </p:sp>
      <p:sp>
        <p:nvSpPr>
          <p:cNvPr id="157" name="PlaceHolder 5"/>
          <p:cNvSpPr>
            <a:spLocks noGrp="1"/>
          </p:cNvSpPr>
          <p:nvPr>
            <p:ph type="sldNum"/>
          </p:nvPr>
        </p:nvSpPr>
        <p:spPr>
          <a:xfrm>
            <a:off x="3852801" y="9443322"/>
            <a:ext cx="2955987" cy="497603"/>
          </a:xfrm>
          <a:prstGeom prst="rect">
            <a:avLst/>
          </a:prstGeom>
        </p:spPr>
        <p:txBody>
          <a:bodyPr vert="horz" wrap="square" lIns="0" tIns="0" rIns="0" bIns="0" numCol="1" anchor="b" anchorCtr="0" compatLnSpc="1">
            <a:prstTxWarp prst="textNoShape">
              <a:avLst/>
            </a:prstTxWarp>
          </a:bodyPr>
          <a:lstStyle>
            <a:lvl1pPr algn="r" eaLnBrk="1" hangingPunct="1">
              <a:defRPr sz="1300">
                <a:latin typeface="Times New Roman" panose="02020603050405020304" pitchFamily="18" charset="0"/>
              </a:defRPr>
            </a:lvl1pPr>
          </a:lstStyle>
          <a:p>
            <a:pPr>
              <a:defRPr/>
            </a:pPr>
            <a:fld id="{4BA410A3-8397-479D-8DC6-7E645ECB59ED}" type="slidenum">
              <a:rPr lang="fr-FR" altLang="fr-FR"/>
              <a:pPr>
                <a:defRPr/>
              </a:pPr>
              <a:t>‹N°›</a:t>
            </a:fld>
            <a:endParaRPr lang="fr-FR" altLang="fr-FR" sz="1600">
              <a:latin typeface="Arial" panose="020B0604020202020204" pitchFamily="34" charset="0"/>
            </a:endParaRPr>
          </a:p>
        </p:txBody>
      </p:sp>
    </p:spTree>
    <p:extLst>
      <p:ext uri="{BB962C8B-B14F-4D97-AF65-F5344CB8AC3E}">
        <p14:creationId xmlns:p14="http://schemas.microsoft.com/office/powerpoint/2010/main" val="3452275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urnaldemonaco.gouv.mc/en/Journaux/2016/Journal-8277/Ordonnance-Souveraine-n-5.831-du-9-mai-2016-relative-aux-sacs-et-ustensiles-en-plastiqu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journaldemonaco.gouv.mc/Journaux/2018/Journal-8413/Ordonnance-Souveraine-n-7.254-du-14-decembre-2018-relative-aux-sacs-et-ustensiles-en-plastique-modifiant-le-Code-de-l-environnemen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liiink.c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journaldemonaco.gouv.mc/Journaux/2017/Journal-8315/Ordonnance-Souveraine-n-6.251-du-20-janvier-2017-relative-aux-deche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ma.mc/images/uploads/doc/30-mag-du-tri-2019.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ervice-public-particuliers.gouv.mc/Transports-et-mobilite/Acces-circulation-et-stationnement/Vehicules-ecologiques/Actions-en-faveur-des-vehicules-ecologiqu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eleservice.gouv.mc/adhesion-pnt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alculatrice-ges.mc/"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nsition-energetique.gouv.mc/La-transition-energetique-en-quelques-mots/Le-Livre-Blanc-de-la-Transition-Energetiq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1</a:t>
            </a:fld>
            <a:endParaRPr lang="fr-FR" altLang="fr-FR" sz="1600">
              <a:latin typeface="Arial" panose="020B0604020202020204" pitchFamily="34" charset="0"/>
            </a:endParaRPr>
          </a:p>
        </p:txBody>
      </p:sp>
    </p:spTree>
    <p:extLst>
      <p:ext uri="{BB962C8B-B14F-4D97-AF65-F5344CB8AC3E}">
        <p14:creationId xmlns:p14="http://schemas.microsoft.com/office/powerpoint/2010/main" val="383109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12</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287376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r>
              <a:rPr lang="fr-FR" sz="1200" b="0" kern="1200" dirty="0" smtClean="0">
                <a:solidFill>
                  <a:schemeClr val="tx1"/>
                </a:solidFill>
                <a:effectLst/>
                <a:latin typeface="+mn-lt"/>
                <a:ea typeface="+mn-ea"/>
                <a:cs typeface="+mn-cs"/>
              </a:rPr>
              <a:t>Interdiction </a:t>
            </a:r>
            <a:r>
              <a:rPr lang="fr-FR" sz="1200" b="0" kern="1200" dirty="0">
                <a:solidFill>
                  <a:schemeClr val="tx1"/>
                </a:solidFill>
                <a:effectLst/>
                <a:latin typeface="+mn-lt"/>
                <a:ea typeface="+mn-ea"/>
                <a:cs typeface="+mn-cs"/>
              </a:rPr>
              <a:t>des sacs en 2016: </a:t>
            </a:r>
            <a:r>
              <a:rPr lang="fr-FR" dirty="0">
                <a:hlinkClick r:id="rId3"/>
              </a:rPr>
              <a:t>https://journaldemonaco.gouv.mc/en/Journaux/2016/Journal-8277/Ordonnance-Souveraine-n-5.831-du-9-mai-2016-relative-aux-sacs-et-ustensiles-en-plastique</a:t>
            </a:r>
            <a:endParaRPr lang="fr-FR" sz="1200" kern="1200" dirty="0">
              <a:solidFill>
                <a:schemeClr val="tx1"/>
              </a:solidFill>
              <a:effectLst/>
              <a:latin typeface="+mn-lt"/>
              <a:ea typeface="+mn-ea"/>
              <a:cs typeface="+mn-cs"/>
            </a:endParaRPr>
          </a:p>
          <a:p>
            <a:pPr marL="0" marR="0" indent="0" algn="just" defTabSz="914400" rtl="0" eaLnBrk="0" fontAlgn="base" latinLnBrk="0" hangingPunct="0">
              <a:lnSpc>
                <a:spcPct val="100000"/>
              </a:lnSpc>
              <a:spcBef>
                <a:spcPct val="30000"/>
              </a:spcBef>
              <a:spcAft>
                <a:spcPct val="0"/>
              </a:spcAft>
              <a:buClrTx/>
              <a:buSzTx/>
              <a:buFontTx/>
              <a:buNone/>
              <a:tabLst/>
              <a:defRPr/>
            </a:pPr>
            <a:endParaRPr lang="fr-FR" sz="1100" dirty="0">
              <a:latin typeface="Times New Roman" panose="02020603050405020304" pitchFamily="18" charset="0"/>
              <a:cs typeface="Times New Roman" panose="02020603050405020304" pitchFamily="18"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fr-FR" sz="1100" dirty="0">
                <a:latin typeface="Times New Roman" panose="02020603050405020304" pitchFamily="18" charset="0"/>
                <a:cs typeface="Times New Roman" panose="02020603050405020304" pitchFamily="18" charset="0"/>
              </a:rPr>
              <a:t>Interdiction pailles, bâtonnets, cotons tige, gobelets,</a:t>
            </a:r>
            <a:r>
              <a:rPr lang="fr-FR" sz="1100" baseline="0" dirty="0">
                <a:latin typeface="Times New Roman" panose="02020603050405020304" pitchFamily="18" charset="0"/>
                <a:cs typeface="Times New Roman" panose="02020603050405020304" pitchFamily="18" charset="0"/>
              </a:rPr>
              <a:t> assiettes, couverts: </a:t>
            </a:r>
            <a:r>
              <a:rPr lang="fr-FR" sz="1100" dirty="0">
                <a:hlinkClick r:id="rId4"/>
              </a:rPr>
              <a:t>https://journaldemonaco.gouv.mc/Journaux/2018/Journal-8413/Ordonnance-Souveraine-n-7.254-du-14-decembre-2018-relative-aux-sacs-et-ustensiles-en-plastique-modifiant-le-Code-de-l-environnement</a:t>
            </a:r>
            <a:endParaRPr lang="fr-FR" sz="1100" dirty="0"/>
          </a:p>
          <a:p>
            <a:pPr marL="0" marR="0" indent="0" algn="just" defTabSz="914400" rtl="0" eaLnBrk="0" fontAlgn="base" latinLnBrk="0" hangingPunct="0">
              <a:lnSpc>
                <a:spcPct val="100000"/>
              </a:lnSpc>
              <a:spcBef>
                <a:spcPct val="30000"/>
              </a:spcBef>
              <a:spcAft>
                <a:spcPct val="0"/>
              </a:spcAft>
              <a:buClrTx/>
              <a:buSzTx/>
              <a:buFontTx/>
              <a:buNone/>
              <a:tabLst/>
              <a:defRPr/>
            </a:pPr>
            <a:endParaRPr lang="fr-FR" sz="11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fr-FR" sz="1100" kern="1200" dirty="0">
                <a:solidFill>
                  <a:schemeClr val="tx1"/>
                </a:solidFill>
                <a:effectLst/>
                <a:latin typeface="+mn-lt"/>
                <a:ea typeface="+mn-ea"/>
                <a:cs typeface="+mn-cs"/>
              </a:rPr>
              <a:t>Pour plus </a:t>
            </a:r>
            <a:r>
              <a:rPr lang="fr-FR" sz="1100" kern="1200" dirty="0" smtClean="0">
                <a:solidFill>
                  <a:schemeClr val="tx1"/>
                </a:solidFill>
                <a:effectLst/>
                <a:latin typeface="+mn-lt"/>
                <a:ea typeface="+mn-ea"/>
                <a:cs typeface="+mn-cs"/>
              </a:rPr>
              <a:t>d’infos</a:t>
            </a:r>
            <a:r>
              <a:rPr lang="fr-FR" sz="1100" kern="1200" baseline="0" dirty="0" smtClean="0">
                <a:solidFill>
                  <a:schemeClr val="tx1"/>
                </a:solidFill>
                <a:effectLst/>
                <a:latin typeface="+mn-lt"/>
                <a:ea typeface="+mn-ea"/>
                <a:cs typeface="+mn-cs"/>
              </a:rPr>
              <a:t> écrire à la Direction de l’Environnement:</a:t>
            </a:r>
            <a:r>
              <a:rPr lang="fr-FR" sz="1100" kern="1200" dirty="0" smtClean="0">
                <a:solidFill>
                  <a:schemeClr val="tx1"/>
                </a:solidFill>
                <a:effectLst/>
                <a:latin typeface="+mn-lt"/>
                <a:ea typeface="+mn-ea"/>
                <a:cs typeface="+mn-cs"/>
              </a:rPr>
              <a:t> environnement@gouv.mc</a:t>
            </a:r>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13</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264457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fr-FR" sz="1100" dirty="0" smtClean="0"/>
              <a:t>Programme de récompense </a:t>
            </a:r>
            <a:r>
              <a:rPr lang="fr-FR" sz="1100" dirty="0" err="1" smtClean="0"/>
              <a:t>Cliiink</a:t>
            </a:r>
            <a:r>
              <a:rPr lang="fr-FR" sz="1100" baseline="0" dirty="0" smtClean="0"/>
              <a:t> pour le tri du verre: </a:t>
            </a:r>
            <a:r>
              <a:rPr lang="fr-FR" sz="1100" dirty="0" smtClean="0">
                <a:hlinkClick r:id="rId3"/>
              </a:rPr>
              <a:t>https://www.cliiink.com/</a:t>
            </a:r>
            <a:endParaRPr lang="fr-FR" sz="1100" baseline="0" dirty="0" smtClean="0"/>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fr-FR" sz="1100" baseline="0" dirty="0" smtClean="0"/>
          </a:p>
          <a:p>
            <a:pPr marL="0" marR="0" lvl="0" indent="0" algn="just" defTabSz="914400" rtl="0" eaLnBrk="0" fontAlgn="base" latinLnBrk="0" hangingPunct="0">
              <a:lnSpc>
                <a:spcPct val="100000"/>
              </a:lnSpc>
              <a:spcBef>
                <a:spcPct val="30000"/>
              </a:spcBef>
              <a:spcAft>
                <a:spcPct val="0"/>
              </a:spcAft>
              <a:buClrTx/>
              <a:buSzTx/>
              <a:buFontTx/>
              <a:buNone/>
              <a:tabLst/>
              <a:defRPr/>
            </a:pPr>
            <a:r>
              <a:rPr lang="fr-FR" sz="1100" dirty="0" smtClean="0"/>
              <a:t>Obligation d’installer des bacs </a:t>
            </a:r>
            <a:r>
              <a:rPr lang="fr-FR" sz="1100" dirty="0"/>
              <a:t>de tri </a:t>
            </a:r>
            <a:r>
              <a:rPr lang="fr-FR" sz="1100" dirty="0" smtClean="0"/>
              <a:t>d’ici 2022: </a:t>
            </a:r>
            <a:r>
              <a:rPr lang="fr-FR" sz="1100" dirty="0">
                <a:hlinkClick r:id="rId4"/>
              </a:rPr>
              <a:t>https://</a:t>
            </a:r>
            <a:r>
              <a:rPr lang="fr-FR" sz="1100" dirty="0" smtClean="0">
                <a:hlinkClick r:id="rId4"/>
              </a:rPr>
              <a:t>journaldemonaco.gouv.mc/Journaux/2017/Journal-8315/Ordonnance-Souveraine-n-6.251-du-20-janvier-2017-relative-aux-dechets</a:t>
            </a:r>
            <a:endParaRPr lang="fr-FR" sz="1100" dirty="0" smtClean="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14</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342323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marL="0" indent="0">
              <a:buFont typeface="Wingdings" panose="05000000000000000000" pitchFamily="2" charset="2"/>
              <a:buNone/>
            </a:pPr>
            <a:r>
              <a:rPr lang="fr-FR" sz="1100" dirty="0" smtClean="0"/>
              <a:t>Avec</a:t>
            </a:r>
            <a:r>
              <a:rPr lang="fr-FR" sz="1100" baseline="0" dirty="0" smtClean="0"/>
              <a:t> </a:t>
            </a:r>
            <a:r>
              <a:rPr lang="fr-FR" sz="1100" baseline="0" dirty="0" smtClean="0">
                <a:latin typeface="Arial Regular"/>
              </a:rPr>
              <a:t>l’e</a:t>
            </a:r>
            <a:r>
              <a:rPr lang="fr-FR" sz="1100" dirty="0" smtClean="0">
                <a:latin typeface="Arial Regular"/>
              </a:rPr>
              <a:t>xtension des consignes de tri et la fusion des bacs</a:t>
            </a:r>
            <a:r>
              <a:rPr lang="fr-FR" sz="1100" baseline="0" dirty="0" smtClean="0">
                <a:latin typeface="Arial Regular"/>
              </a:rPr>
              <a:t> jaune et bleu, voici désormais ce qui va dans le bac jaune.</a:t>
            </a:r>
          </a:p>
          <a:p>
            <a:pPr marL="0" indent="0">
              <a:buFont typeface="Wingdings" panose="05000000000000000000" pitchFamily="2" charset="2"/>
              <a:buNone/>
            </a:pPr>
            <a:r>
              <a:rPr lang="fr-FR" sz="1100" baseline="0" dirty="0" smtClean="0">
                <a:latin typeface="Arial Regular"/>
              </a:rPr>
              <a:t>Pour plus d’infos consulter le </a:t>
            </a:r>
            <a:r>
              <a:rPr lang="fr-FR" sz="1100" baseline="0" dirty="0" err="1" smtClean="0">
                <a:latin typeface="Arial Regular"/>
              </a:rPr>
              <a:t>Mag</a:t>
            </a:r>
            <a:r>
              <a:rPr lang="fr-FR" sz="1100" baseline="0" dirty="0" smtClean="0">
                <a:latin typeface="Arial Regular"/>
              </a:rPr>
              <a:t> du Tri (voir diapo suivante) ou appeler la SMA: </a:t>
            </a:r>
            <a:r>
              <a:rPr lang="fr-FR" sz="2200" dirty="0" smtClean="0">
                <a:solidFill>
                  <a:srgbClr val="333333"/>
                </a:solidFill>
                <a:latin typeface="Arial Regular"/>
                <a:ea typeface="Calibri" panose="020F0502020204030204" pitchFamily="34" charset="0"/>
              </a:rPr>
              <a:t>+377 92 05 75 16 ou N° Vert : 8000 20 40</a:t>
            </a:r>
          </a:p>
          <a:p>
            <a:pPr marL="0" indent="0">
              <a:buFont typeface="Wingdings" panose="05000000000000000000" pitchFamily="2" charset="2"/>
              <a:buNone/>
            </a:pPr>
            <a:r>
              <a:rPr lang="fr-FR" sz="2200" dirty="0" smtClean="0">
                <a:solidFill>
                  <a:srgbClr val="333333"/>
                </a:solidFill>
                <a:latin typeface="Arial Regular"/>
                <a:ea typeface="Calibri" panose="020F0502020204030204" pitchFamily="34" charset="0"/>
              </a:rPr>
              <a:t>La</a:t>
            </a:r>
            <a:r>
              <a:rPr lang="fr-FR" sz="2200" baseline="0" dirty="0" smtClean="0">
                <a:solidFill>
                  <a:srgbClr val="333333"/>
                </a:solidFill>
                <a:latin typeface="Arial Regular"/>
                <a:ea typeface="Calibri" panose="020F0502020204030204" pitchFamily="34" charset="0"/>
              </a:rPr>
              <a:t> SMA propose aussi des formations gratuites pour vos équipes, et des visites du centre de tri de déchets recyclables </a:t>
            </a:r>
            <a:r>
              <a:rPr lang="fr-FR" sz="2200" baseline="0" dirty="0" err="1" smtClean="0">
                <a:solidFill>
                  <a:srgbClr val="333333"/>
                </a:solidFill>
                <a:latin typeface="Arial Regular"/>
                <a:ea typeface="Calibri" panose="020F0502020204030204" pitchFamily="34" charset="0"/>
              </a:rPr>
              <a:t>Paprec</a:t>
            </a:r>
            <a:r>
              <a:rPr lang="fr-FR" sz="2200" baseline="0" dirty="0" smtClean="0">
                <a:solidFill>
                  <a:srgbClr val="333333"/>
                </a:solidFill>
                <a:latin typeface="Arial Regular"/>
                <a:ea typeface="Calibri" panose="020F0502020204030204" pitchFamily="34" charset="0"/>
              </a:rPr>
              <a:t> à Cannes sur demande</a:t>
            </a:r>
            <a:endParaRPr lang="fr-FR" sz="2200" dirty="0" smtClean="0">
              <a:solidFill>
                <a:srgbClr val="333333"/>
              </a:solidFill>
              <a:latin typeface="Arial Regular"/>
              <a:ea typeface="Calibri" panose="020F0502020204030204" pitchFamily="34" charset="0"/>
            </a:endParaRPr>
          </a:p>
          <a:p>
            <a:pPr marL="0" indent="0">
              <a:buFont typeface="Wingdings" panose="05000000000000000000" pitchFamily="2" charset="2"/>
              <a:buNone/>
            </a:pPr>
            <a:endParaRPr lang="fr-FR" sz="1100" dirty="0" smtClean="0">
              <a:latin typeface="Arial Regular"/>
            </a:endParaRPr>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15</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269038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r>
              <a:rPr lang="fr-FR" sz="1100" u="none" dirty="0">
                <a:solidFill>
                  <a:schemeClr val="tx1"/>
                </a:solidFill>
                <a:hlinkClick r:id="rId3"/>
              </a:rPr>
              <a:t>MAG</a:t>
            </a:r>
            <a:r>
              <a:rPr lang="fr-FR" sz="1100" u="none" baseline="0" dirty="0">
                <a:solidFill>
                  <a:schemeClr val="tx1"/>
                </a:solidFill>
                <a:hlinkClick r:id="rId3"/>
              </a:rPr>
              <a:t> DU TRI: </a:t>
            </a:r>
          </a:p>
          <a:p>
            <a:pPr algn="just"/>
            <a:r>
              <a:rPr lang="fr-FR" sz="1100" dirty="0">
                <a:hlinkClick r:id="rId3"/>
              </a:rPr>
              <a:t>https://www.sma.mc/images/uploads/doc/30-mag-du-tri-2019.pdf</a:t>
            </a:r>
            <a:endParaRPr lang="fr-FR" sz="1100" dirty="0"/>
          </a:p>
          <a:p>
            <a:pPr algn="just"/>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16</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351218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r>
              <a:rPr lang="fr-FR" sz="1100" dirty="0"/>
              <a:t>Le calcul de l’aide à l’achat s’effectue sur le prix de base TTC du véhicule, remisé, hors option. Pour les véhicules ouvrant droit à récupération de TVA l’aide à l’achat est calculée sur le prix HT.</a:t>
            </a:r>
          </a:p>
          <a:p>
            <a:pPr algn="just"/>
            <a:r>
              <a:rPr lang="de-DE" sz="1100" dirty="0" err="1" smtClean="0"/>
              <a:t>Pour</a:t>
            </a:r>
            <a:r>
              <a:rPr lang="de-DE" sz="1100" dirty="0" smtClean="0"/>
              <a:t> plus </a:t>
            </a:r>
            <a:r>
              <a:rPr lang="de-DE" sz="1100" dirty="0" err="1" smtClean="0"/>
              <a:t>d‘informations</a:t>
            </a:r>
            <a:r>
              <a:rPr lang="de-DE" sz="1100" dirty="0" smtClean="0"/>
              <a:t>: </a:t>
            </a:r>
            <a:r>
              <a:rPr lang="de-DE" sz="1100" dirty="0"/>
              <a:t>environnement@gouv.mc </a:t>
            </a:r>
            <a:r>
              <a:rPr lang="de-DE" sz="1100" dirty="0" err="1"/>
              <a:t>ou</a:t>
            </a:r>
            <a:r>
              <a:rPr lang="de-DE" sz="1100" baseline="0" dirty="0"/>
              <a:t> </a:t>
            </a:r>
            <a:r>
              <a:rPr lang="de-DE" sz="1100" baseline="0" dirty="0" err="1"/>
              <a:t>te</a:t>
            </a:r>
            <a:r>
              <a:rPr lang="de-DE" sz="1100" dirty="0" err="1"/>
              <a:t>l</a:t>
            </a:r>
            <a:r>
              <a:rPr lang="de-DE" sz="1100" dirty="0"/>
              <a:t> + 377 98 98 83 41</a:t>
            </a:r>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17</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362901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r>
              <a:rPr lang="fr-FR" sz="1100" dirty="0" smtClean="0"/>
              <a:t>Carte des bornes</a:t>
            </a:r>
            <a:r>
              <a:rPr lang="fr-FR" sz="1100" baseline="0" dirty="0" smtClean="0"/>
              <a:t> de recharge à Monaco</a:t>
            </a:r>
          </a:p>
          <a:p>
            <a:pPr algn="just"/>
            <a:endParaRPr lang="fr-FR" sz="1100" baseline="0" dirty="0" smtClean="0"/>
          </a:p>
          <a:p>
            <a:pPr algn="just"/>
            <a:r>
              <a:rPr lang="fr-FR" sz="1100" baseline="0" dirty="0" smtClean="0"/>
              <a:t>Aussi disponible sur téléphone mobile dans l’application </a:t>
            </a:r>
            <a:r>
              <a:rPr lang="fr-FR" sz="1100" baseline="0" dirty="0" err="1" smtClean="0"/>
              <a:t>ChargeMap</a:t>
            </a:r>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18</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178882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r>
              <a:rPr lang="de-DE" sz="1100" dirty="0" err="1" smtClean="0"/>
              <a:t>Téléchargeable</a:t>
            </a:r>
            <a:r>
              <a:rPr lang="de-DE" sz="1100" dirty="0" smtClean="0"/>
              <a:t> </a:t>
            </a:r>
            <a:r>
              <a:rPr lang="de-DE" sz="1100" dirty="0" err="1" smtClean="0"/>
              <a:t>avec</a:t>
            </a:r>
            <a:r>
              <a:rPr lang="de-DE" sz="1100" dirty="0" smtClean="0"/>
              <a:t> </a:t>
            </a:r>
            <a:r>
              <a:rPr lang="de-DE" sz="1100" dirty="0" err="1" smtClean="0"/>
              <a:t>ce</a:t>
            </a:r>
            <a:r>
              <a:rPr lang="de-DE" sz="1100" dirty="0" smtClean="0"/>
              <a:t> </a:t>
            </a:r>
            <a:r>
              <a:rPr lang="de-DE" sz="1100" dirty="0" err="1" smtClean="0"/>
              <a:t>lien</a:t>
            </a:r>
            <a:r>
              <a:rPr lang="de-DE" sz="1100" dirty="0" smtClean="0"/>
              <a:t>: </a:t>
            </a:r>
            <a:r>
              <a:rPr lang="fr-FR" sz="1100" dirty="0">
                <a:hlinkClick r:id="rId3"/>
              </a:rPr>
              <a:t>https://service-public-particuliers.gouv.mc/Transports-et-mobilite/Acces-circulation-et-stationnement/Vehicules-ecologiques/Actions-en-faveur-des-vehicules-ecologiques</a:t>
            </a:r>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19</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176499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r>
              <a:rPr lang="fr-FR" sz="1100" dirty="0" smtClean="0"/>
              <a:t>Le réseau de vélos électriques de Monaco fera</a:t>
            </a:r>
            <a:r>
              <a:rPr lang="fr-FR" sz="1100" baseline="0" dirty="0" smtClean="0"/>
              <a:t> peau neuve durant l’été 2019! Il s’appellera </a:t>
            </a:r>
            <a:r>
              <a:rPr lang="fr-FR" sz="1100" baseline="0" dirty="0" err="1" smtClean="0"/>
              <a:t>MonaBike</a:t>
            </a:r>
            <a:r>
              <a:rPr lang="fr-FR" sz="1100" baseline="0" dirty="0" smtClean="0"/>
              <a:t>.</a:t>
            </a:r>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20</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147076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21</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103889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8975" y="539750"/>
            <a:ext cx="5410200" cy="4057650"/>
          </a:xfrm>
          <a:prstGeom prst="rect">
            <a:avLst/>
          </a:prstGeom>
          <a:noFill/>
          <a:ln w="12700">
            <a:solidFill>
              <a:prstClr val="black"/>
            </a:solidFill>
          </a:ln>
        </p:spPr>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4</a:t>
            </a:fld>
            <a:endParaRPr lang="fr-FR" altLang="fr-FR" sz="1600">
              <a:latin typeface="Arial" panose="020B0604020202020204" pitchFamily="34" charset="0"/>
            </a:endParaRPr>
          </a:p>
        </p:txBody>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1968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243013"/>
            <a:ext cx="4471988" cy="335438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Organisation</a:t>
            </a:r>
            <a:r>
              <a:rPr lang="fr-FR" baseline="0" dirty="0" smtClean="0"/>
              <a:t> de 6 é</a:t>
            </a:r>
            <a:r>
              <a:rPr lang="fr-FR" dirty="0" smtClean="0"/>
              <a:t>vénements grand public sur la transition énergétique,</a:t>
            </a:r>
            <a:r>
              <a:rPr lang="fr-FR" baseline="0" dirty="0" smtClean="0"/>
              <a:t> organisés par la MTE dans chaque quartier de Monaco du 29 mai au 20 juillet 2019</a:t>
            </a:r>
            <a:endParaRPr lang="fr-FR"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22</a:t>
            </a:fld>
            <a:endParaRPr lang="fr-FR" altLang="fr-FR" sz="1600">
              <a:latin typeface="Arial" panose="020B0604020202020204" pitchFamily="34" charset="0"/>
            </a:endParaRPr>
          </a:p>
        </p:txBody>
      </p:sp>
    </p:spTree>
    <p:extLst>
      <p:ext uri="{BB962C8B-B14F-4D97-AF65-F5344CB8AC3E}">
        <p14:creationId xmlns:p14="http://schemas.microsoft.com/office/powerpoint/2010/main" val="3520564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243013"/>
            <a:ext cx="4471988" cy="335438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Remplir</a:t>
            </a:r>
            <a:r>
              <a:rPr lang="fr-FR" baseline="0" dirty="0" smtClean="0"/>
              <a:t> ici les engagements pris par votre entreprise/institution/association dans le cadre de la signature du Pacte</a:t>
            </a:r>
            <a:endParaRPr lang="fr-FR" dirty="0"/>
          </a:p>
        </p:txBody>
      </p:sp>
      <p:sp>
        <p:nvSpPr>
          <p:cNvPr id="4" name="Espace réservé du numéro de diapositive 3"/>
          <p:cNvSpPr>
            <a:spLocks noGrp="1"/>
          </p:cNvSpPr>
          <p:nvPr>
            <p:ph type="sldNum"/>
          </p:nvPr>
        </p:nvSpPr>
        <p:spPr/>
        <p:txBody>
          <a:bodyPr/>
          <a:lstStyle/>
          <a:p>
            <a:pPr>
              <a:defRPr/>
            </a:pPr>
            <a:fld id="{4BA410A3-8397-479D-8DC6-7E645ECB59ED}" type="slidenum">
              <a:rPr lang="fr-FR" altLang="fr-FR" smtClean="0"/>
              <a:pPr>
                <a:defRPr/>
              </a:pPr>
              <a:t>24</a:t>
            </a:fld>
            <a:endParaRPr lang="fr-FR" altLang="fr-FR" sz="1600">
              <a:latin typeface="Arial" panose="020B0604020202020204" pitchFamily="34" charset="0"/>
            </a:endParaRPr>
          </a:p>
        </p:txBody>
      </p:sp>
    </p:spTree>
    <p:extLst>
      <p:ext uri="{BB962C8B-B14F-4D97-AF65-F5344CB8AC3E}">
        <p14:creationId xmlns:p14="http://schemas.microsoft.com/office/powerpoint/2010/main" val="131922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243013"/>
            <a:ext cx="4471988" cy="335438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Remplir</a:t>
            </a:r>
            <a:r>
              <a:rPr lang="fr-FR" baseline="0" dirty="0" smtClean="0"/>
              <a:t> ici les actions précises prises pour remplir vos engagements</a:t>
            </a:r>
            <a:endParaRPr lang="fr-FR" dirty="0"/>
          </a:p>
        </p:txBody>
      </p:sp>
      <p:sp>
        <p:nvSpPr>
          <p:cNvPr id="4" name="Espace réservé du numéro de diapositive 3"/>
          <p:cNvSpPr>
            <a:spLocks noGrp="1"/>
          </p:cNvSpPr>
          <p:nvPr>
            <p:ph type="sldNum"/>
          </p:nvPr>
        </p:nvSpPr>
        <p:spPr/>
        <p:txBody>
          <a:bodyPr/>
          <a:lstStyle/>
          <a:p>
            <a:pPr>
              <a:defRPr/>
            </a:pPr>
            <a:fld id="{4BA410A3-8397-479D-8DC6-7E645ECB59ED}" type="slidenum">
              <a:rPr lang="fr-FR" altLang="fr-FR" smtClean="0"/>
              <a:pPr>
                <a:defRPr/>
              </a:pPr>
              <a:t>25</a:t>
            </a:fld>
            <a:endParaRPr lang="fr-FR" altLang="fr-FR" sz="1600">
              <a:latin typeface="Arial" panose="020B0604020202020204" pitchFamily="34" charset="0"/>
            </a:endParaRPr>
          </a:p>
        </p:txBody>
      </p:sp>
    </p:spTree>
    <p:extLst>
      <p:ext uri="{BB962C8B-B14F-4D97-AF65-F5344CB8AC3E}">
        <p14:creationId xmlns:p14="http://schemas.microsoft.com/office/powerpoint/2010/main" val="2899913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243013"/>
            <a:ext cx="4471988" cy="335438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Nous</a:t>
            </a:r>
            <a:r>
              <a:rPr lang="fr-FR" baseline="0" dirty="0" smtClean="0"/>
              <a:t> avons signé le Pacte National pour la Transition Energétique en tant qu’entreprise/institution/association mais nous vous invitons à le signer aussi en tant que résident/employé/étudiant de Monaco pour contribuer concrètement à ce mouvement national pour le climat.</a:t>
            </a:r>
          </a:p>
          <a:p>
            <a:r>
              <a:rPr lang="fr-FR" baseline="0" dirty="0" smtClean="0"/>
              <a:t>Voici les actions que vous pouvez vous engager à prendre en signant le Pacte, et comment faire pour le signer.</a:t>
            </a:r>
            <a:endParaRPr lang="fr-FR"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26</a:t>
            </a:fld>
            <a:endParaRPr lang="fr-FR" altLang="fr-FR" sz="1600">
              <a:latin typeface="Arial" panose="020B0604020202020204" pitchFamily="34" charset="0"/>
            </a:endParaRPr>
          </a:p>
        </p:txBody>
      </p:sp>
    </p:spTree>
    <p:extLst>
      <p:ext uri="{BB962C8B-B14F-4D97-AF65-F5344CB8AC3E}">
        <p14:creationId xmlns:p14="http://schemas.microsoft.com/office/powerpoint/2010/main" val="3302204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9125" y="498475"/>
            <a:ext cx="5570538" cy="4179888"/>
          </a:xfrm>
          <a:prstGeom prst="rect">
            <a:avLst/>
          </a:prstGeom>
          <a:noFill/>
          <a:ln w="12700">
            <a:solidFill>
              <a:prstClr val="black"/>
            </a:solidFill>
          </a:ln>
        </p:spPr>
      </p:sp>
      <p:sp>
        <p:nvSpPr>
          <p:cNvPr id="3" name="Espace réservé des commentaires 2"/>
          <p:cNvSpPr>
            <a:spLocks noGrp="1"/>
          </p:cNvSpPr>
          <p:nvPr>
            <p:ph type="body" idx="1"/>
          </p:nvPr>
        </p:nvSpPr>
        <p:spPr>
          <a:xfrm>
            <a:off x="680561" y="4855191"/>
            <a:ext cx="5447667" cy="4473655"/>
          </a:xfrm>
        </p:spPr>
        <p:txBody>
          <a:bodyPr/>
          <a:lstStyle/>
          <a:p>
            <a:endParaRPr lang="fr-FR" sz="1100"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27</a:t>
            </a:fld>
            <a:endParaRPr lang="fr-FR" altLang="fr-FR" sz="1600">
              <a:latin typeface="Arial" panose="020B0604020202020204" pitchFamily="34" charset="0"/>
            </a:endParaRPr>
          </a:p>
        </p:txBody>
      </p:sp>
    </p:spTree>
    <p:extLst>
      <p:ext uri="{BB962C8B-B14F-4D97-AF65-F5344CB8AC3E}">
        <p14:creationId xmlns:p14="http://schemas.microsoft.com/office/powerpoint/2010/main" val="415831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9125" y="498475"/>
            <a:ext cx="5570538" cy="4179888"/>
          </a:xfrm>
          <a:prstGeom prst="rect">
            <a:avLst/>
          </a:prstGeom>
          <a:noFill/>
          <a:ln w="12700">
            <a:solidFill>
              <a:prstClr val="black"/>
            </a:solidFill>
          </a:ln>
        </p:spPr>
      </p:sp>
      <p:sp>
        <p:nvSpPr>
          <p:cNvPr id="3" name="Espace réservé des commentaires 2"/>
          <p:cNvSpPr>
            <a:spLocks noGrp="1"/>
          </p:cNvSpPr>
          <p:nvPr>
            <p:ph type="body" idx="1"/>
          </p:nvPr>
        </p:nvSpPr>
        <p:spPr>
          <a:xfrm>
            <a:off x="680561" y="4855191"/>
            <a:ext cx="5447667" cy="4473655"/>
          </a:xfrm>
        </p:spPr>
        <p:txBody>
          <a:bodyPr/>
          <a:lstStyle/>
          <a:p>
            <a:endParaRPr lang="fr-FR" sz="1100"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28</a:t>
            </a:fld>
            <a:endParaRPr lang="fr-FR" altLang="fr-FR" sz="1600">
              <a:latin typeface="Arial" panose="020B0604020202020204" pitchFamily="34" charset="0"/>
            </a:endParaRPr>
          </a:p>
        </p:txBody>
      </p:sp>
    </p:spTree>
    <p:extLst>
      <p:ext uri="{BB962C8B-B14F-4D97-AF65-F5344CB8AC3E}">
        <p14:creationId xmlns:p14="http://schemas.microsoft.com/office/powerpoint/2010/main" val="226763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9125" y="498475"/>
            <a:ext cx="5570538" cy="4179888"/>
          </a:xfrm>
          <a:prstGeom prst="rect">
            <a:avLst/>
          </a:prstGeom>
          <a:noFill/>
          <a:ln w="12700">
            <a:solidFill>
              <a:prstClr val="black"/>
            </a:solidFill>
          </a:ln>
        </p:spPr>
      </p:sp>
      <p:sp>
        <p:nvSpPr>
          <p:cNvPr id="3" name="Espace réservé des commentaires 2"/>
          <p:cNvSpPr>
            <a:spLocks noGrp="1"/>
          </p:cNvSpPr>
          <p:nvPr>
            <p:ph type="body" idx="1"/>
          </p:nvPr>
        </p:nvSpPr>
        <p:spPr>
          <a:xfrm>
            <a:off x="680561" y="4855191"/>
            <a:ext cx="5447667" cy="4473655"/>
          </a:xfrm>
        </p:spPr>
        <p:txBody>
          <a:bodyPr/>
          <a:lstStyle/>
          <a:p>
            <a:endParaRPr lang="fr-FR" sz="1100"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29</a:t>
            </a:fld>
            <a:endParaRPr lang="fr-FR" altLang="fr-FR" sz="1600">
              <a:latin typeface="Arial" panose="020B0604020202020204" pitchFamily="34" charset="0"/>
            </a:endParaRPr>
          </a:p>
        </p:txBody>
      </p:sp>
    </p:spTree>
    <p:extLst>
      <p:ext uri="{BB962C8B-B14F-4D97-AF65-F5344CB8AC3E}">
        <p14:creationId xmlns:p14="http://schemas.microsoft.com/office/powerpoint/2010/main" val="2291955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9125" y="498475"/>
            <a:ext cx="5570538" cy="4179888"/>
          </a:xfrm>
          <a:prstGeom prst="rect">
            <a:avLst/>
          </a:prstGeom>
          <a:noFill/>
          <a:ln w="12700">
            <a:solidFill>
              <a:prstClr val="black"/>
            </a:solidFill>
          </a:ln>
        </p:spPr>
      </p:sp>
      <p:sp>
        <p:nvSpPr>
          <p:cNvPr id="3" name="Espace réservé des commentaires 2"/>
          <p:cNvSpPr>
            <a:spLocks noGrp="1"/>
          </p:cNvSpPr>
          <p:nvPr>
            <p:ph type="body" idx="1"/>
          </p:nvPr>
        </p:nvSpPr>
        <p:spPr>
          <a:xfrm>
            <a:off x="680561" y="4855191"/>
            <a:ext cx="5447667" cy="4473655"/>
          </a:xfrm>
        </p:spPr>
        <p:txBody>
          <a:bodyPr/>
          <a:lstStyle/>
          <a:p>
            <a:endParaRPr lang="fr-FR" sz="1100"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30</a:t>
            </a:fld>
            <a:endParaRPr lang="fr-FR" altLang="fr-FR" sz="1600">
              <a:latin typeface="Arial" panose="020B0604020202020204" pitchFamily="34" charset="0"/>
            </a:endParaRPr>
          </a:p>
        </p:txBody>
      </p:sp>
    </p:spTree>
    <p:extLst>
      <p:ext uri="{BB962C8B-B14F-4D97-AF65-F5344CB8AC3E}">
        <p14:creationId xmlns:p14="http://schemas.microsoft.com/office/powerpoint/2010/main" val="3399391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9125" y="498475"/>
            <a:ext cx="5570538" cy="4179888"/>
          </a:xfrm>
          <a:prstGeom prst="rect">
            <a:avLst/>
          </a:prstGeom>
          <a:noFill/>
          <a:ln w="12700">
            <a:solidFill>
              <a:prstClr val="black"/>
            </a:solidFill>
          </a:ln>
        </p:spPr>
      </p:sp>
      <p:sp>
        <p:nvSpPr>
          <p:cNvPr id="3" name="Espace réservé des commentaires 2"/>
          <p:cNvSpPr>
            <a:spLocks noGrp="1"/>
          </p:cNvSpPr>
          <p:nvPr>
            <p:ph type="body" idx="1"/>
          </p:nvPr>
        </p:nvSpPr>
        <p:spPr>
          <a:xfrm>
            <a:off x="680561" y="4855191"/>
            <a:ext cx="5447667" cy="4473655"/>
          </a:xfrm>
        </p:spPr>
        <p:txBody>
          <a:bodyPr/>
          <a:lstStyle/>
          <a:p>
            <a:r>
              <a:rPr lang="fr-FR" sz="1100" dirty="0" smtClean="0"/>
              <a:t>Lien direct</a:t>
            </a:r>
            <a:r>
              <a:rPr lang="fr-FR" sz="1100" baseline="0" dirty="0" smtClean="0"/>
              <a:t> du </a:t>
            </a:r>
            <a:r>
              <a:rPr lang="fr-FR" sz="1100" baseline="0" dirty="0" err="1" smtClean="0"/>
              <a:t>téléservice</a:t>
            </a:r>
            <a:r>
              <a:rPr lang="fr-FR" sz="1100" baseline="0" dirty="0" smtClean="0"/>
              <a:t> (sans passer par le site web Transition Energétique): </a:t>
            </a:r>
            <a:r>
              <a:rPr lang="fr-FR" sz="1100" dirty="0" smtClean="0">
                <a:hlinkClick r:id="rId3"/>
              </a:rPr>
              <a:t>https://teleservice.gouv.mc/adhesion-pnte/</a:t>
            </a:r>
            <a:endParaRPr lang="fr-FR" sz="1100" dirty="0" smtClean="0"/>
          </a:p>
          <a:p>
            <a:endParaRPr lang="fr-FR" sz="1100" dirty="0" smtClean="0"/>
          </a:p>
          <a:p>
            <a:endParaRPr lang="fr-FR" sz="1100"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31</a:t>
            </a:fld>
            <a:endParaRPr lang="fr-FR" altLang="fr-FR" sz="1600">
              <a:latin typeface="Arial" panose="020B0604020202020204" pitchFamily="34" charset="0"/>
            </a:endParaRPr>
          </a:p>
        </p:txBody>
      </p:sp>
    </p:spTree>
    <p:extLst>
      <p:ext uri="{BB962C8B-B14F-4D97-AF65-F5344CB8AC3E}">
        <p14:creationId xmlns:p14="http://schemas.microsoft.com/office/powerpoint/2010/main" val="711592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243013"/>
            <a:ext cx="4471988" cy="335438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Vous pouvez aussi faire votre bilan carbone sur ce site gratuit et anonyme de la MTE: </a:t>
            </a:r>
            <a:r>
              <a:rPr lang="fr-FR" dirty="0" smtClean="0">
                <a:hlinkClick r:id="rId3"/>
              </a:rPr>
              <a:t>http://www.calculatrice-ges.mc/</a:t>
            </a:r>
            <a:endParaRPr lang="fr-FR"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32</a:t>
            </a:fld>
            <a:endParaRPr lang="fr-FR" altLang="fr-FR" sz="1600">
              <a:latin typeface="Arial" panose="020B0604020202020204" pitchFamily="34" charset="0"/>
            </a:endParaRPr>
          </a:p>
        </p:txBody>
      </p:sp>
    </p:spTree>
    <p:extLst>
      <p:ext uri="{BB962C8B-B14F-4D97-AF65-F5344CB8AC3E}">
        <p14:creationId xmlns:p14="http://schemas.microsoft.com/office/powerpoint/2010/main" val="132352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8975" y="539750"/>
            <a:ext cx="5410200" cy="4057650"/>
          </a:xfrm>
          <a:prstGeom prst="rect">
            <a:avLst/>
          </a:prstGeom>
          <a:noFill/>
          <a:ln w="12700">
            <a:solidFill>
              <a:prstClr val="black"/>
            </a:solidFill>
          </a:ln>
        </p:spPr>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5</a:t>
            </a:fld>
            <a:endParaRPr lang="fr-FR" altLang="fr-FR" sz="1600">
              <a:latin typeface="Arial" panose="020B0604020202020204" pitchFamily="34" charset="0"/>
            </a:endParaRPr>
          </a:p>
        </p:txBody>
      </p:sp>
      <p:sp>
        <p:nvSpPr>
          <p:cNvPr id="3" name="Espace réservé des notes 2"/>
          <p:cNvSpPr>
            <a:spLocks noGrp="1"/>
          </p:cNvSpPr>
          <p:nvPr>
            <p:ph type="body" idx="1"/>
          </p:nvPr>
        </p:nvSpPr>
        <p:spPr/>
        <p:txBody>
          <a:bodyPr/>
          <a:lstStyle/>
          <a:p>
            <a:r>
              <a:rPr lang="fr-FR" dirty="0" smtClean="0"/>
              <a:t>Nos</a:t>
            </a:r>
            <a:r>
              <a:rPr lang="fr-FR" baseline="0" dirty="0" smtClean="0"/>
              <a:t> 3 principales sources d’émissions de gaz à effet de serre sont le chauffage et la climatisation des bâtiments, le transport et le traitement des déchets, chacun représentant environ un tiers de nos émissions directes de gaz à effet de serre. Pour les déchets, le plastique représente 11% des tonnages incinérés mais près de 80% des émissions de gaz à effet de serre de cette catégorie.</a:t>
            </a:r>
            <a:endParaRPr lang="fr-FR" dirty="0"/>
          </a:p>
        </p:txBody>
      </p:sp>
    </p:spTree>
    <p:extLst>
      <p:ext uri="{BB962C8B-B14F-4D97-AF65-F5344CB8AC3E}">
        <p14:creationId xmlns:p14="http://schemas.microsoft.com/office/powerpoint/2010/main" val="834969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243013"/>
            <a:ext cx="4471988" cy="335438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Ces conseils vous sont proposés en collaboration avec la</a:t>
            </a:r>
            <a:r>
              <a:rPr lang="fr-FR" baseline="0" dirty="0" smtClean="0"/>
              <a:t> société de conseil en Responsabilité Sociale de l’Entreprise </a:t>
            </a:r>
            <a:r>
              <a:rPr lang="fr-FR" baseline="0" dirty="0" err="1" smtClean="0"/>
              <a:t>CoreKap</a:t>
            </a:r>
            <a:endParaRPr lang="fr-FR"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33</a:t>
            </a:fld>
            <a:endParaRPr lang="fr-FR" altLang="fr-FR" sz="1600">
              <a:latin typeface="Arial" panose="020B0604020202020204" pitchFamily="34" charset="0"/>
            </a:endParaRPr>
          </a:p>
        </p:txBody>
      </p:sp>
    </p:spTree>
    <p:extLst>
      <p:ext uri="{BB962C8B-B14F-4D97-AF65-F5344CB8AC3E}">
        <p14:creationId xmlns:p14="http://schemas.microsoft.com/office/powerpoint/2010/main" val="3209335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243013"/>
            <a:ext cx="4471988" cy="335438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Ces conseils vous sont proposés en collaboration avec la</a:t>
            </a:r>
            <a:r>
              <a:rPr lang="fr-FR" baseline="0" dirty="0" smtClean="0"/>
              <a:t> société de conseil en Responsabilité Sociale de l’Entreprise </a:t>
            </a:r>
            <a:r>
              <a:rPr lang="fr-FR" baseline="0" dirty="0" err="1" smtClean="0"/>
              <a:t>CoreKap</a:t>
            </a:r>
            <a:endParaRPr lang="fr-FR" dirty="0" smtClean="0"/>
          </a:p>
          <a:p>
            <a:endParaRPr lang="fr-FR" dirty="0"/>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34</a:t>
            </a:fld>
            <a:endParaRPr lang="fr-FR" altLang="fr-FR" sz="1600">
              <a:latin typeface="Arial" panose="020B0604020202020204" pitchFamily="34" charset="0"/>
            </a:endParaRPr>
          </a:p>
        </p:txBody>
      </p:sp>
    </p:spTree>
    <p:extLst>
      <p:ext uri="{BB962C8B-B14F-4D97-AF65-F5344CB8AC3E}">
        <p14:creationId xmlns:p14="http://schemas.microsoft.com/office/powerpoint/2010/main" val="82416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7288" cy="3727450"/>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36</a:t>
            </a:fld>
            <a:endParaRPr lang="fr-FR" altLang="fr-FR" sz="1600">
              <a:latin typeface="Arial" panose="020B0604020202020204" pitchFamily="34" charset="0"/>
            </a:endParaRPr>
          </a:p>
        </p:txBody>
      </p:sp>
    </p:spTree>
    <p:extLst>
      <p:ext uri="{BB962C8B-B14F-4D97-AF65-F5344CB8AC3E}">
        <p14:creationId xmlns:p14="http://schemas.microsoft.com/office/powerpoint/2010/main" val="383109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8975" y="539750"/>
            <a:ext cx="5410200" cy="4057650"/>
          </a:xfrm>
          <a:prstGeom prst="rect">
            <a:avLst/>
          </a:prstGeom>
          <a:noFill/>
          <a:ln w="12700">
            <a:solidFill>
              <a:prstClr val="black"/>
            </a:solidFill>
          </a:ln>
        </p:spPr>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pPr>
                <a:defRPr/>
              </a:pPr>
              <a:t>6</a:t>
            </a:fld>
            <a:endParaRPr lang="fr-FR" altLang="fr-FR" sz="1600">
              <a:latin typeface="Arial" panose="020B0604020202020204" pitchFamily="34" charset="0"/>
            </a:endParaRPr>
          </a:p>
        </p:txBody>
      </p:sp>
      <p:sp>
        <p:nvSpPr>
          <p:cNvPr id="3" name="Espace réservé des notes 2"/>
          <p:cNvSpPr>
            <a:spLocks noGrp="1"/>
          </p:cNvSpPr>
          <p:nvPr>
            <p:ph type="body" idx="1"/>
          </p:nvPr>
        </p:nvSpPr>
        <p:spPr/>
        <p:txBody>
          <a:bodyPr/>
          <a:lstStyle/>
          <a:p>
            <a:r>
              <a:rPr lang="fr-FR" dirty="0" smtClean="0"/>
              <a:t>La Mission</a:t>
            </a:r>
            <a:r>
              <a:rPr lang="fr-FR" baseline="0" dirty="0" smtClean="0"/>
              <a:t> pour la Transition Energétique a été créée par le Gouvernement Princier pour faciliter et accélérer la transition énergétique de Monaco. Rattachée au secrétariat du Département de l’Equipement, de l’Environnement et de l’Urbanisme, elle travaille à la fois avec les divers services du Gouvernement et la communauté privée, publique et institutionnelle monégasque pour atteindre nos objectifs nationaux de réduction des émissions de gaz à effet de serre.</a:t>
            </a:r>
            <a:endParaRPr lang="fr-FR" dirty="0"/>
          </a:p>
        </p:txBody>
      </p:sp>
    </p:spTree>
    <p:extLst>
      <p:ext uri="{BB962C8B-B14F-4D97-AF65-F5344CB8AC3E}">
        <p14:creationId xmlns:p14="http://schemas.microsoft.com/office/powerpoint/2010/main" val="423017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9163" y="746125"/>
            <a:ext cx="4970462" cy="3727450"/>
          </a:xfrm>
          <a:prstGeom prst="rect">
            <a:avLst/>
          </a:prstGeom>
        </p:spPr>
      </p:sp>
      <p:sp>
        <p:nvSpPr>
          <p:cNvPr id="3" name="Espace réservé des commentaires 2"/>
          <p:cNvSpPr>
            <a:spLocks noGrp="1"/>
          </p:cNvSpPr>
          <p:nvPr>
            <p:ph type="body" idx="1"/>
          </p:nvPr>
        </p:nvSpPr>
        <p:spPr/>
        <p:txBody>
          <a:bodyPr/>
          <a:lstStyle/>
          <a:p>
            <a:r>
              <a:rPr lang="fr-FR" dirty="0" smtClean="0"/>
              <a:t>A sa création</a:t>
            </a:r>
            <a:r>
              <a:rPr lang="fr-FR" baseline="0" dirty="0" smtClean="0"/>
              <a:t> en 2016, la Mission pour la Transition Energétique a d’abord mené une vaste consultation d’acteurs clés des secteurs privé, public et associatif pour réaliser le Livre Blanc de la Transition Energétique de la Principauté de Monaco. L’objectif était d’obtenir un portrait des actions déjà menées par le pays, les défis et succès, et les idées d’action pour accélérer le transition énergétique de Monaco. L’objectif pour Monaco est d’être un état exemplaire et démonstrateur de solutions pour d’autres pays.</a:t>
            </a:r>
          </a:p>
          <a:p>
            <a:r>
              <a:rPr lang="fr-FR" baseline="0" dirty="0" smtClean="0"/>
              <a:t>Le Livre Blanc est téléchargeable sur cette page: </a:t>
            </a:r>
            <a:r>
              <a:rPr lang="fr-FR" dirty="0" smtClean="0">
                <a:hlinkClick r:id="rId3"/>
              </a:rPr>
              <a:t>https://transition-energetique.gouv.mc/La-transition-energetique-en-quelques-mots/Le-Livre-Blanc-de-la-Transition-Energetique</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82E68302-371E-4ADB-821D-9A095C000436}" type="slidenum">
              <a:rPr lang="fr-FR" altLang="fr-FR" smtClean="0"/>
              <a:pPr>
                <a:defRPr/>
              </a:pPr>
              <a:t>7</a:t>
            </a:fld>
            <a:endParaRPr lang="fr-FR" altLang="fr-FR"/>
          </a:p>
        </p:txBody>
      </p:sp>
    </p:spTree>
    <p:extLst>
      <p:ext uri="{BB962C8B-B14F-4D97-AF65-F5344CB8AC3E}">
        <p14:creationId xmlns:p14="http://schemas.microsoft.com/office/powerpoint/2010/main" val="200372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9613" y="539750"/>
            <a:ext cx="5408612" cy="4057650"/>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ts val="1188"/>
              </a:spcAft>
              <a:buClrTx/>
              <a:buSzTx/>
              <a:buFontTx/>
              <a:buNone/>
              <a:tabLst/>
              <a:defRPr/>
            </a:pPr>
            <a:r>
              <a:rPr lang="fr-FR" sz="1100" dirty="0" smtClean="0">
                <a:solidFill>
                  <a:prstClr val="black"/>
                </a:solidFill>
                <a:cs typeface="Times New Roman" panose="02020603050405020304" pitchFamily="18" charset="0"/>
              </a:rPr>
              <a:t>Lors</a:t>
            </a:r>
            <a:r>
              <a:rPr lang="fr-FR" sz="1100" baseline="0" dirty="0" smtClean="0">
                <a:solidFill>
                  <a:prstClr val="black"/>
                </a:solidFill>
                <a:cs typeface="Times New Roman" panose="02020603050405020304" pitchFamily="18" charset="0"/>
              </a:rPr>
              <a:t> de la réalisation du Livre Blanc, la Mission pour la Transition Energétique a constaté une grande motivation de la communauté monégasque à aller plus loin dans sa transition énergétique. Pour continuer dans cet élan de mobilisation, S.A.S. le Prince Albert II a souhaité la création du Pacte National pour la Transition Energétique.</a:t>
            </a:r>
          </a:p>
          <a:p>
            <a:pPr marL="0" marR="0" lvl="0" indent="0" algn="just" defTabSz="914400" rtl="0" eaLnBrk="0" fontAlgn="base" latinLnBrk="0" hangingPunct="0">
              <a:lnSpc>
                <a:spcPct val="100000"/>
              </a:lnSpc>
              <a:spcBef>
                <a:spcPct val="30000"/>
              </a:spcBef>
              <a:spcAft>
                <a:spcPts val="1188"/>
              </a:spcAft>
              <a:buClrTx/>
              <a:buSzTx/>
              <a:buFontTx/>
              <a:buNone/>
              <a:tabLst/>
              <a:defRPr/>
            </a:pPr>
            <a:r>
              <a:rPr lang="fr-FR" sz="1100" baseline="0" dirty="0" smtClean="0">
                <a:solidFill>
                  <a:prstClr val="black"/>
                </a:solidFill>
                <a:cs typeface="Times New Roman" panose="02020603050405020304" pitchFamily="18" charset="0"/>
              </a:rPr>
              <a:t>Le Pacte a été lancé le 19 janvier 2018 et s’inscrit dans la durée. Il vise à guide l’ensemble des acteurs monégasques vers l’atteinte de nos objectifs pour le climat pour 2030 et 2050.</a:t>
            </a:r>
            <a:endParaRPr lang="fr-FR" sz="1100" dirty="0" smtClean="0">
              <a:solidFill>
                <a:prstClr val="black"/>
              </a:solidFill>
              <a:cs typeface="Times New Roman" panose="02020603050405020304" pitchFamily="18" charset="0"/>
            </a:endParaRPr>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solidFill>
                  <a:prstClr val="black"/>
                </a:solidFill>
              </a:rPr>
              <a:pPr>
                <a:defRPr/>
              </a:pPr>
              <a:t>8</a:t>
            </a:fld>
            <a:endParaRPr lang="fr-FR" altLang="fr-FR" sz="1600">
              <a:solidFill>
                <a:prstClr val="black"/>
              </a:solidFill>
            </a:endParaRPr>
          </a:p>
        </p:txBody>
      </p:sp>
    </p:spTree>
    <p:extLst>
      <p:ext uri="{BB962C8B-B14F-4D97-AF65-F5344CB8AC3E}">
        <p14:creationId xmlns:p14="http://schemas.microsoft.com/office/powerpoint/2010/main" val="227798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9613" y="539750"/>
            <a:ext cx="5408612" cy="4057650"/>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ts val="1188"/>
              </a:spcAft>
              <a:buClrTx/>
              <a:buSzTx/>
              <a:buFontTx/>
              <a:buNone/>
              <a:tabLst/>
              <a:defRPr/>
            </a:pPr>
            <a:endParaRPr lang="fr-FR" sz="1100" dirty="0">
              <a:solidFill>
                <a:prstClr val="black"/>
              </a:solidFill>
              <a:cs typeface="Times New Roman" panose="02020603050405020304" pitchFamily="18" charset="0"/>
            </a:endParaRPr>
          </a:p>
        </p:txBody>
      </p:sp>
      <p:sp>
        <p:nvSpPr>
          <p:cNvPr id="4" name="Espace réservé du numéro de diapositive 3"/>
          <p:cNvSpPr>
            <a:spLocks noGrp="1"/>
          </p:cNvSpPr>
          <p:nvPr>
            <p:ph type="sldNum" idx="10"/>
          </p:nvPr>
        </p:nvSpPr>
        <p:spPr/>
        <p:txBody>
          <a:bodyPr/>
          <a:lstStyle/>
          <a:p>
            <a:pPr>
              <a:defRPr/>
            </a:pPr>
            <a:fld id="{4BA410A3-8397-479D-8DC6-7E645ECB59ED}" type="slidenum">
              <a:rPr lang="fr-FR" altLang="fr-FR" smtClean="0">
                <a:solidFill>
                  <a:prstClr val="black"/>
                </a:solidFill>
              </a:rPr>
              <a:pPr>
                <a:defRPr/>
              </a:pPr>
              <a:t>9</a:t>
            </a:fld>
            <a:endParaRPr lang="fr-FR" altLang="fr-FR" sz="1600">
              <a:solidFill>
                <a:prstClr val="black"/>
              </a:solidFill>
            </a:endParaRPr>
          </a:p>
        </p:txBody>
      </p:sp>
    </p:spTree>
    <p:extLst>
      <p:ext uri="{BB962C8B-B14F-4D97-AF65-F5344CB8AC3E}">
        <p14:creationId xmlns:p14="http://schemas.microsoft.com/office/powerpoint/2010/main" val="345075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1988" y="539750"/>
            <a:ext cx="5529262" cy="4148138"/>
          </a:xfrm>
          <a:prstGeom prst="rect">
            <a:avLst/>
          </a:prstGeom>
          <a:noFill/>
          <a:ln w="12700">
            <a:solidFill>
              <a:prstClr val="black"/>
            </a:solidFill>
          </a:ln>
        </p:spPr>
      </p:sp>
      <p:sp>
        <p:nvSpPr>
          <p:cNvPr id="3" name="Espace réservé des notes 2"/>
          <p:cNvSpPr>
            <a:spLocks noGrp="1"/>
          </p:cNvSpPr>
          <p:nvPr>
            <p:ph type="body" idx="1"/>
          </p:nvPr>
        </p:nvSpPr>
        <p:spPr>
          <a:xfrm>
            <a:off x="680560" y="4721663"/>
            <a:ext cx="5570307" cy="4892979"/>
          </a:xfrm>
        </p:spPr>
        <p:txBody>
          <a:bodyPr/>
          <a:lstStyle/>
          <a:p>
            <a:endParaRPr lang="fr-FR" sz="1100" dirty="0"/>
          </a:p>
        </p:txBody>
      </p:sp>
      <p:sp>
        <p:nvSpPr>
          <p:cNvPr id="4" name="Espace réservé du numéro de diapositive 3"/>
          <p:cNvSpPr>
            <a:spLocks noGrp="1"/>
          </p:cNvSpPr>
          <p:nvPr>
            <p:ph type="sldNum" idx="10"/>
          </p:nvPr>
        </p:nvSpPr>
        <p:spPr>
          <a:xfrm>
            <a:off x="5895058" y="9400295"/>
            <a:ext cx="913730" cy="540631"/>
          </a:xfrm>
        </p:spPr>
        <p:txBody>
          <a:bodyPr/>
          <a:lstStyle/>
          <a:p>
            <a:pPr>
              <a:defRPr/>
            </a:pPr>
            <a:fld id="{4BA410A3-8397-479D-8DC6-7E645ECB59ED}" type="slidenum">
              <a:rPr lang="fr-FR" altLang="fr-FR" smtClean="0"/>
              <a:pPr>
                <a:defRPr/>
              </a:pPr>
              <a:t>10</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79678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3575" y="398463"/>
            <a:ext cx="5526088" cy="4146550"/>
          </a:xfrm>
          <a:prstGeom prst="rect">
            <a:avLst/>
          </a:prstGeom>
          <a:noFill/>
          <a:ln w="12700">
            <a:solidFill>
              <a:prstClr val="black"/>
            </a:solidFill>
          </a:ln>
        </p:spPr>
      </p:sp>
      <p:sp>
        <p:nvSpPr>
          <p:cNvPr id="3" name="Espace réservé des notes 2"/>
          <p:cNvSpPr>
            <a:spLocks noGrp="1"/>
          </p:cNvSpPr>
          <p:nvPr>
            <p:ph type="body" idx="1"/>
          </p:nvPr>
        </p:nvSpPr>
        <p:spPr>
          <a:xfrm>
            <a:off x="486759" y="4613217"/>
            <a:ext cx="5835270" cy="5072873"/>
          </a:xfrm>
        </p:spPr>
        <p:txBody>
          <a:bodyPr/>
          <a:lstStyle/>
          <a:p>
            <a:pPr algn="just"/>
            <a:endParaRPr lang="fr-FR" sz="1100" dirty="0"/>
          </a:p>
        </p:txBody>
      </p:sp>
      <p:sp>
        <p:nvSpPr>
          <p:cNvPr id="4" name="Espace réservé du numéro de diapositive 3"/>
          <p:cNvSpPr>
            <a:spLocks noGrp="1"/>
          </p:cNvSpPr>
          <p:nvPr>
            <p:ph type="sldNum" idx="10"/>
          </p:nvPr>
        </p:nvSpPr>
        <p:spPr>
          <a:xfrm>
            <a:off x="6037381" y="9471744"/>
            <a:ext cx="771406" cy="469182"/>
          </a:xfrm>
        </p:spPr>
        <p:txBody>
          <a:bodyPr/>
          <a:lstStyle/>
          <a:p>
            <a:pPr>
              <a:defRPr/>
            </a:pPr>
            <a:fld id="{4BA410A3-8397-479D-8DC6-7E645ECB59ED}" type="slidenum">
              <a:rPr lang="fr-FR" altLang="fr-FR" smtClean="0"/>
              <a:pPr>
                <a:defRPr/>
              </a:pPr>
              <a:t>11</a:t>
            </a:fld>
            <a:endParaRPr lang="fr-FR" altLang="fr-FR" sz="1600" dirty="0">
              <a:latin typeface="Arial" panose="020B0604020202020204" pitchFamily="34" charset="0"/>
            </a:endParaRPr>
          </a:p>
        </p:txBody>
      </p:sp>
    </p:spTree>
    <p:extLst>
      <p:ext uri="{BB962C8B-B14F-4D97-AF65-F5344CB8AC3E}">
        <p14:creationId xmlns:p14="http://schemas.microsoft.com/office/powerpoint/2010/main" val="62992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6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22251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163107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1716185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425142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423502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146339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31627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1490657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216935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107380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Tree>
    <p:extLst>
      <p:ext uri="{BB962C8B-B14F-4D97-AF65-F5344CB8AC3E}">
        <p14:creationId xmlns:p14="http://schemas.microsoft.com/office/powerpoint/2010/main" val="538979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80566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2667872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462850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3034717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Picture 2" descr="M:\Communication\2-SUPPORTS COMM MTE\Logos Pacte UK et FR\LOGO PNTE fr.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9512" y="5589240"/>
            <a:ext cx="108012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39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3730325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413987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909959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3204508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367619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pic>
        <p:nvPicPr>
          <p:cNvPr id="9" name="Picture 2" descr="M:\Communication\2-SUPPORTS COMM MTE\Logos Pacte UK et FR\LOGO PNTE fr.jpg"/>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19844" y="230873"/>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27EED26D-95F1-404D-9EB6-119148A65A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75789" y="6309320"/>
            <a:ext cx="1584176" cy="274758"/>
          </a:xfrm>
          <a:prstGeom prst="rect">
            <a:avLst/>
          </a:prstGeom>
        </p:spPr>
      </p:pic>
    </p:spTree>
    <p:extLst>
      <p:ext uri="{BB962C8B-B14F-4D97-AF65-F5344CB8AC3E}">
        <p14:creationId xmlns:p14="http://schemas.microsoft.com/office/powerpoint/2010/main" val="1521412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1447149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501981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77241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13737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3996752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1135555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398785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Tree>
    <p:extLst>
      <p:ext uri="{BB962C8B-B14F-4D97-AF65-F5344CB8AC3E}">
        <p14:creationId xmlns:p14="http://schemas.microsoft.com/office/powerpoint/2010/main" val="32002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59843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391318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66990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6188075"/>
            <a:ext cx="15478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userDrawn="1"/>
        </p:nvSpPr>
        <p:spPr bwMode="auto">
          <a:xfrm>
            <a:off x="5829300" y="6188075"/>
            <a:ext cx="162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5" name="Titre 1"/>
          <p:cNvSpPr>
            <a:spLocks/>
          </p:cNvSpPr>
          <p:nvPr userDrawn="1"/>
        </p:nvSpPr>
        <p:spPr bwMode="auto">
          <a:xfrm>
            <a:off x="4521200" y="6188075"/>
            <a:ext cx="3032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algn="r" defTabSz="457200" eaLnBrk="1" hangingPunct="1">
              <a:defRPr/>
            </a:pPr>
            <a:r>
              <a:rPr lang="fr-FR" altLang="fr-FR" sz="800" dirty="0">
                <a:solidFill>
                  <a:prstClr val="black"/>
                </a:solidFill>
                <a:latin typeface="Times New Roman" charset="0"/>
                <a:cs typeface="Times New Roman" charset="0"/>
              </a:rPr>
              <a:t>Département de l’Équipement de l’Environnement et de l’Urbanisme, </a:t>
            </a:r>
            <a:br>
              <a:rPr lang="fr-FR" altLang="fr-FR" sz="800" dirty="0">
                <a:solidFill>
                  <a:prstClr val="black"/>
                </a:solidFill>
                <a:latin typeface="Times New Roman" charset="0"/>
                <a:cs typeface="Times New Roman" charset="0"/>
              </a:rPr>
            </a:br>
            <a:r>
              <a:rPr lang="fr-FR" altLang="fr-FR" sz="800" dirty="0">
                <a:solidFill>
                  <a:prstClr val="black"/>
                </a:solidFill>
                <a:latin typeface="Times New Roman" charset="0"/>
                <a:cs typeface="Times New Roman" charset="0"/>
              </a:rPr>
              <a:t>Direction de la Prospective, de l’Urbanisme et de la Mobilité</a:t>
            </a:r>
          </a:p>
        </p:txBody>
      </p:sp>
      <p:sp>
        <p:nvSpPr>
          <p:cNvPr id="6" name="Text Box 5"/>
          <p:cNvSpPr txBox="1">
            <a:spLocks noChangeArrowheads="1"/>
          </p:cNvSpPr>
          <p:nvPr userDrawn="1"/>
        </p:nvSpPr>
        <p:spPr bwMode="auto">
          <a:xfrm>
            <a:off x="8582025" y="655955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7" name="Text Box 7"/>
          <p:cNvSpPr txBox="1">
            <a:spLocks noChangeArrowheads="1"/>
          </p:cNvSpPr>
          <p:nvPr userDrawn="1"/>
        </p:nvSpPr>
        <p:spPr bwMode="auto">
          <a:xfrm>
            <a:off x="476250" y="645160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endParaRPr lang="fr-FR" altLang="fr-FR" b="0" i="0" dirty="0">
              <a:solidFill>
                <a:prstClr val="black"/>
              </a:solidFill>
              <a:latin typeface="Arial Regular"/>
            </a:endParaRPr>
          </a:p>
        </p:txBody>
      </p:sp>
      <p:sp>
        <p:nvSpPr>
          <p:cNvPr id="8" name="Text Box 8"/>
          <p:cNvSpPr txBox="1">
            <a:spLocks noChangeArrowheads="1"/>
          </p:cNvSpPr>
          <p:nvPr userDrawn="1"/>
        </p:nvSpPr>
        <p:spPr bwMode="auto">
          <a:xfrm>
            <a:off x="8386763" y="6523038"/>
            <a:ext cx="39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charset="-128"/>
              </a:defRPr>
            </a:lvl9pPr>
          </a:lstStyle>
          <a:p>
            <a:pPr defTabSz="457200" eaLnBrk="1" hangingPunct="1">
              <a:spcBef>
                <a:spcPct val="50000"/>
              </a:spcBef>
              <a:defRPr/>
            </a:pPr>
            <a:fld id="{3AD95D38-26AC-456C-93A6-2FD818264A67}" type="slidenum">
              <a:rPr lang="fr-FR" altLang="fr-FR" sz="1200" b="0" i="0" smtClean="0">
                <a:solidFill>
                  <a:prstClr val="black"/>
                </a:solidFill>
                <a:latin typeface="Arial Regular"/>
              </a:rPr>
              <a:pPr defTabSz="457200" eaLnBrk="1" hangingPunct="1">
                <a:spcBef>
                  <a:spcPct val="50000"/>
                </a:spcBef>
                <a:defRPr/>
              </a:pPr>
              <a:t>‹N°›</a:t>
            </a:fld>
            <a:endParaRPr lang="fr-FR" altLang="fr-FR" sz="1200" b="0" i="0" dirty="0">
              <a:solidFill>
                <a:prstClr val="black"/>
              </a:solidFill>
              <a:latin typeface="Arial Regular"/>
            </a:endParaRPr>
          </a:p>
        </p:txBody>
      </p:sp>
      <p:sp>
        <p:nvSpPr>
          <p:cNvPr id="19" name="Titre 18"/>
          <p:cNvSpPr>
            <a:spLocks noGrp="1"/>
          </p:cNvSpPr>
          <p:nvPr>
            <p:ph type="title"/>
          </p:nvPr>
        </p:nvSpPr>
        <p:spPr>
          <a:xfrm>
            <a:off x="4521200" y="6188163"/>
            <a:ext cx="3032469" cy="263438"/>
          </a:xfrm>
          <a:prstGeom prst="rect">
            <a:avLst/>
          </a:prstGeom>
        </p:spPr>
        <p:txBody>
          <a:bodyPr vert="horz" lIns="0" tIns="0" rIns="0" bIns="0" anchor="ctr" anchorCtr="0"/>
          <a:lstStyle>
            <a:lvl1pPr algn="r">
              <a:spcBef>
                <a:spcPts val="0"/>
              </a:spcBef>
              <a:spcAft>
                <a:spcPts val="0"/>
              </a:spcAft>
              <a:defRPr sz="800" kern="1200" baseline="0">
                <a:latin typeface="Times New Roman"/>
                <a:cs typeface="Times New Roman"/>
              </a:defRPr>
            </a:lvl1pPr>
          </a:lstStyle>
          <a:p>
            <a:r>
              <a:rPr lang="fr-FR" dirty="0"/>
              <a:t>Cliquez et modifiez le titre</a:t>
            </a:r>
          </a:p>
        </p:txBody>
      </p:sp>
    </p:spTree>
    <p:extLst>
      <p:ext uri="{BB962C8B-B14F-4D97-AF65-F5344CB8AC3E}">
        <p14:creationId xmlns:p14="http://schemas.microsoft.com/office/powerpoint/2010/main" val="11546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1" descr="GOUV_PRINCIER_LOGO_BLOC_LOGO_RV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3300" y="5534025"/>
            <a:ext cx="3060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649538"/>
            <a:ext cx="8229600" cy="1143000"/>
          </a:xfrm>
          <a:prstGeom prst="rect">
            <a:avLst/>
          </a:prstGeom>
        </p:spPr>
        <p:txBody>
          <a:bodyPr vert="horz"/>
          <a:lstStyle>
            <a:lvl1pPr>
              <a:defRPr>
                <a:latin typeface="Times New Roman"/>
                <a:cs typeface="Times New Roman"/>
              </a:defRPr>
            </a:lvl1pPr>
          </a:lstStyle>
          <a:p>
            <a:r>
              <a:rPr lang="fr-FR" dirty="0"/>
              <a:t>Cliquez et modifiez le titre</a:t>
            </a:r>
          </a:p>
        </p:txBody>
      </p:sp>
      <p:sp>
        <p:nvSpPr>
          <p:cNvPr id="5" name="Espace réservé du texte 4"/>
          <p:cNvSpPr>
            <a:spLocks noGrp="1"/>
          </p:cNvSpPr>
          <p:nvPr>
            <p:ph type="body" sz="quarter" idx="10"/>
          </p:nvPr>
        </p:nvSpPr>
        <p:spPr>
          <a:xfrm>
            <a:off x="4" y="619125"/>
            <a:ext cx="3059993" cy="360000"/>
          </a:xfrm>
          <a:prstGeom prst="rect">
            <a:avLst/>
          </a:prstGeom>
          <a:solidFill>
            <a:srgbClr val="902027"/>
          </a:solidFill>
        </p:spPr>
        <p:txBody>
          <a:bodyPr vert="horz" anchor="ctr" anchorCtr="0"/>
          <a:lstStyle>
            <a:lvl1pPr marL="0" indent="0" algn="l">
              <a:buNone/>
              <a:defRPr sz="1200" baseline="0">
                <a:solidFill>
                  <a:schemeClr val="bg1"/>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943623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descr="M:\Communication\2-SUPPORTS COMM MTE\Logos Pacte UK et FR\LOGO PNTE fr.jpg"/>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251520" y="5517232"/>
            <a:ext cx="1133872" cy="113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07269"/>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207" r:id="rId3"/>
    <p:sldLayoutId id="2147484206" r:id="rId4"/>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691114"/>
      </p:ext>
    </p:extLst>
  </p:cSld>
  <p:clrMap bg1="lt1" tx1="dk1" bg2="lt2" tx2="dk2" accent1="accent1" accent2="accent2" accent3="accent3" accent4="accent4" accent5="accent5" accent6="accent6" hlink="hlink" folHlink="folHlink"/>
  <p:sldLayoutIdLst>
    <p:sldLayoutId id="2147484183" r:id="rId1"/>
    <p:sldLayoutId id="2147484184"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599648"/>
      </p:ext>
    </p:extLst>
  </p:cSld>
  <p:clrMap bg1="lt1" tx1="dk1" bg2="lt2" tx2="dk2" accent1="accent1" accent2="accent2" accent3="accent3" accent4="accent4" accent5="accent5" accent6="accent6" hlink="hlink" folHlink="folHlink"/>
  <p:sldLayoutIdLst>
    <p:sldLayoutId id="2147484186" r:id="rId1"/>
    <p:sldLayoutId id="214748418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201378"/>
      </p:ext>
    </p:extLst>
  </p:cSld>
  <p:clrMap bg1="lt1" tx1="dk1" bg2="lt2" tx2="dk2" accent1="accent1" accent2="accent2" accent3="accent3" accent4="accent4" accent5="accent5" accent6="accent6" hlink="hlink" folHlink="folHlink"/>
  <p:sldLayoutIdLst>
    <p:sldLayoutId id="2147484189" r:id="rId1"/>
    <p:sldLayoutId id="2147484190"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169253"/>
      </p:ext>
    </p:extLst>
  </p:cSld>
  <p:clrMap bg1="lt1" tx1="dk1" bg2="lt2" tx2="dk2" accent1="accent1" accent2="accent2" accent3="accent3" accent4="accent4" accent5="accent5" accent6="accent6" hlink="hlink" folHlink="folHlink"/>
  <p:sldLayoutIdLst>
    <p:sldLayoutId id="2147484192" r:id="rId1"/>
    <p:sldLayoutId id="2147484193"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019925"/>
      </p:ext>
    </p:extLst>
  </p:cSld>
  <p:clrMap bg1="lt1" tx1="dk1" bg2="lt2" tx2="dk2" accent1="accent1" accent2="accent2" accent3="accent3" accent4="accent4" accent5="accent5" accent6="accent6" hlink="hlink" folHlink="folHlink"/>
  <p:sldLayoutIdLst>
    <p:sldLayoutId id="2147484195" r:id="rId1"/>
    <p:sldLayoutId id="2147484196"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417510"/>
      </p:ext>
    </p:extLst>
  </p:cSld>
  <p:clrMap bg1="lt1" tx1="dk1" bg2="lt2" tx2="dk2" accent1="accent1" accent2="accent2" accent3="accent3" accent4="accent4" accent5="accent5" accent6="accent6" hlink="hlink" folHlink="folHlink"/>
  <p:sldLayoutIdLst>
    <p:sldLayoutId id="2147484198" r:id="rId1"/>
    <p:sldLayoutId id="2147484199"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148626"/>
      </p:ext>
    </p:extLst>
  </p:cSld>
  <p:clrMap bg1="lt1" tx1="dk1" bg2="lt2" tx2="dk2" accent1="accent1" accent2="accent2" accent3="accent3" accent4="accent4" accent5="accent5" accent6="accent6" hlink="hlink" folHlink="folHlink"/>
  <p:sldLayoutIdLst>
    <p:sldLayoutId id="2147484201" r:id="rId1"/>
    <p:sldLayoutId id="2147484202"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829113"/>
      </p:ext>
    </p:extLst>
  </p:cSld>
  <p:clrMap bg1="lt1" tx1="dk1" bg2="lt2" tx2="dk2" accent1="accent1" accent2="accent2" accent3="accent3" accent4="accent4" accent5="accent5" accent6="accent6" hlink="hlink" folHlink="folHlink"/>
  <p:sldLayoutIdLst>
    <p:sldLayoutId id="2147484204" r:id="rId1"/>
    <p:sldLayoutId id="2147484205"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841799"/>
      </p:ext>
    </p:extLst>
  </p:cSld>
  <p:clrMap bg1="lt1" tx1="dk1" bg2="lt2" tx2="dk2" accent1="accent1" accent2="accent2" accent3="accent3" accent4="accent4" accent5="accent5" accent6="accent6" hlink="hlink" folHlink="folHlink"/>
  <p:sldLayoutIdLst>
    <p:sldLayoutId id="2147484159" r:id="rId1"/>
    <p:sldLayoutId id="2147484160"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23052"/>
      </p:ext>
    </p:extLst>
  </p:cSld>
  <p:clrMap bg1="lt1" tx1="dk1" bg2="lt2" tx2="dk2" accent1="accent1" accent2="accent2" accent3="accent3" accent4="accent4" accent5="accent5" accent6="accent6" hlink="hlink" folHlink="folHlink"/>
  <p:sldLayoutIdLst>
    <p:sldLayoutId id="2147484162" r:id="rId1"/>
    <p:sldLayoutId id="2147484163"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026422"/>
      </p:ext>
    </p:extLst>
  </p:cSld>
  <p:clrMap bg1="lt1" tx1="dk1" bg2="lt2" tx2="dk2" accent1="accent1" accent2="accent2" accent3="accent3" accent4="accent4" accent5="accent5" accent6="accent6" hlink="hlink" folHlink="folHlink"/>
  <p:sldLayoutIdLst>
    <p:sldLayoutId id="2147484165" r:id="rId1"/>
    <p:sldLayoutId id="2147484166"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061474"/>
      </p:ext>
    </p:extLst>
  </p:cSld>
  <p:clrMap bg1="lt1" tx1="dk1" bg2="lt2" tx2="dk2" accent1="accent1" accent2="accent2" accent3="accent3" accent4="accent4" accent5="accent5" accent6="accent6" hlink="hlink" folHlink="folHlink"/>
  <p:sldLayoutIdLst>
    <p:sldLayoutId id="2147484168" r:id="rId1"/>
    <p:sldLayoutId id="2147484169"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476399"/>
      </p:ext>
    </p:extLst>
  </p:cSld>
  <p:clrMap bg1="lt1" tx1="dk1" bg2="lt2" tx2="dk2" accent1="accent1" accent2="accent2" accent3="accent3" accent4="accent4" accent5="accent5" accent6="accent6" hlink="hlink" folHlink="folHlink"/>
  <p:sldLayoutIdLst>
    <p:sldLayoutId id="2147484171" r:id="rId1"/>
    <p:sldLayoutId id="2147484172"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106943"/>
      </p:ext>
    </p:extLst>
  </p:cSld>
  <p:clrMap bg1="lt1" tx1="dk1" bg2="lt2" tx2="dk2" accent1="accent1" accent2="accent2" accent3="accent3" accent4="accent4" accent5="accent5" accent6="accent6" hlink="hlink" folHlink="folHlink"/>
  <p:sldLayoutIdLst>
    <p:sldLayoutId id="2147484174" r:id="rId1"/>
    <p:sldLayoutId id="2147484175"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125445"/>
      </p:ext>
    </p:extLst>
  </p:cSld>
  <p:clrMap bg1="lt1" tx1="dk1" bg2="lt2" tx2="dk2" accent1="accent1" accent2="accent2" accent3="accent3" accent4="accent4" accent5="accent5" accent6="accent6" hlink="hlink" folHlink="folHlink"/>
  <p:sldLayoutIdLst>
    <p:sldLayoutId id="2147484177" r:id="rId1"/>
    <p:sldLayoutId id="2147484178"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154774"/>
      </p:ext>
    </p:extLst>
  </p:cSld>
  <p:clrMap bg1="lt1" tx1="dk1" bg2="lt2" tx2="dk2" accent1="accent1" accent2="accent2" accent3="accent3" accent4="accent4" accent5="accent5" accent6="accent6" hlink="hlink" folHlink="folHlink"/>
  <p:sldLayoutIdLst>
    <p:sldLayoutId id="2147484180" r:id="rId1"/>
    <p:sldLayoutId id="2147484181"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cadastresolaire.m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www.legimonaco.mc/305/legismclois.nsf/TNC/ECC3D762EDC9C3B6C12582EC0021F664!OpenDocu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transition-energetique.gouv.mc/Moyens-d-action/Eco-gestes"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www.sma.mc/#/docu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ameoftri.com/"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service-public-particuliers.gouv.mc/Transports-et-mobilite/Acces-circulation-et-stationnement/Vehicules-ecologiques/Actions-en-faveur-des-vehicules-ecologiqu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bioalaune.com/fr/actualite-bio/37572/3-applications-consommer-plus-responsabl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acommenceparmoi.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my-rse.com/network/" TargetMode="External"/><Relationship Id="rId4" Type="http://schemas.openxmlformats.org/officeDocument/2006/relationships/hyperlink" Target="http://bit.ly/2WNxS5s"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7000" r="-17000"/>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custDataLst>
              <p:tags r:id="rId1"/>
            </p:custDataLst>
          </p:nvPr>
        </p:nvSpPr>
        <p:spPr bwMode="auto">
          <a:xfrm>
            <a:off x="1172232" y="1274541"/>
            <a:ext cx="7380896" cy="2952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FR" altLang="fr-FR" sz="5000" b="1" dirty="0">
                <a:solidFill>
                  <a:srgbClr val="00B0F0"/>
                </a:solidFill>
                <a:latin typeface="+mj-lt"/>
                <a:cs typeface="Times New Roman" pitchFamily="18" charset="0"/>
              </a:rPr>
              <a:t>La Transition Energétique de Monaco</a:t>
            </a:r>
            <a:br>
              <a:rPr lang="fr-FR" altLang="fr-FR" sz="5000" b="1" dirty="0">
                <a:solidFill>
                  <a:srgbClr val="00B0F0"/>
                </a:solidFill>
                <a:latin typeface="+mj-lt"/>
                <a:cs typeface="Times New Roman" pitchFamily="18" charset="0"/>
              </a:rPr>
            </a:br>
            <a:endParaRPr lang="fr-FR" altLang="fr-FR" sz="3200" dirty="0">
              <a:solidFill>
                <a:srgbClr val="D41C85"/>
              </a:solidFill>
              <a:latin typeface="+mj-lt"/>
              <a:cs typeface="Times New Roman" pitchFamily="18" charset="0"/>
            </a:endParaRPr>
          </a:p>
        </p:txBody>
      </p:sp>
      <p:sp>
        <p:nvSpPr>
          <p:cNvPr id="2" name="Rectangle 1"/>
          <p:cNvSpPr/>
          <p:nvPr/>
        </p:nvSpPr>
        <p:spPr>
          <a:xfrm>
            <a:off x="0" y="5517232"/>
            <a:ext cx="1907704" cy="86409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6" name="Picture 2" descr="M:\Communication\2-SUPPORTS COMM MTE\Logos Pacte UK et FR\LOGO PNTE fr.jp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5276" y="4293096"/>
            <a:ext cx="1493912" cy="14939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cstate="print">
            <a:extLst>
              <a:ext uri="{28A0092B-C50C-407E-A947-70E740481C1C}">
                <a14:useLocalDpi xmlns:a14="http://schemas.microsoft.com/office/drawing/2010/main" val="0"/>
              </a:ext>
            </a:extLst>
          </a:blip>
          <a:srcRect t="21356" b="17512"/>
          <a:stretch/>
        </p:blipFill>
        <p:spPr>
          <a:xfrm>
            <a:off x="300708" y="5949280"/>
            <a:ext cx="2031080" cy="476055"/>
          </a:xfrm>
          <a:prstGeom prst="rect">
            <a:avLst/>
          </a:prstGeom>
        </p:spPr>
      </p:pic>
      <p:sp>
        <p:nvSpPr>
          <p:cNvPr id="7" name="Titre 1"/>
          <p:cNvSpPr txBox="1">
            <a:spLocks/>
          </p:cNvSpPr>
          <p:nvPr>
            <p:custDataLst>
              <p:tags r:id="rId2"/>
            </p:custDataLst>
          </p:nvPr>
        </p:nvSpPr>
        <p:spPr bwMode="auto">
          <a:xfrm>
            <a:off x="1172232" y="2888940"/>
            <a:ext cx="7380896" cy="187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a:ea typeface="MS PGothic" pitchFamily="34" charset="-128"/>
                <a:cs typeface="Times New Roman"/>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fr-FR" altLang="fr-FR" sz="3200" dirty="0" smtClean="0">
                <a:solidFill>
                  <a:srgbClr val="D41C85"/>
                </a:solidFill>
                <a:latin typeface="+mj-lt"/>
                <a:cs typeface="Times New Roman" pitchFamily="18" charset="0"/>
              </a:rPr>
              <a:t>Présentation de nos engagements dans le Pacte National pour la Transition Energétique</a:t>
            </a:r>
            <a:endParaRPr lang="fr-FR" altLang="fr-FR" sz="3200" dirty="0">
              <a:solidFill>
                <a:srgbClr val="D41C85"/>
              </a:solidFill>
              <a:latin typeface="+mj-lt"/>
              <a:cs typeface="Times New Roman" pitchFamily="18" charset="0"/>
            </a:endParaRPr>
          </a:p>
          <a:p>
            <a:pPr eaLnBrk="1" hangingPunct="1"/>
            <a:endParaRPr lang="fr-FR" altLang="fr-FR" sz="3200" dirty="0">
              <a:solidFill>
                <a:srgbClr val="D41C85"/>
              </a:solidFill>
              <a:latin typeface="+mj-lt"/>
              <a:cs typeface="Times New Roman" pitchFamily="18" charset="0"/>
            </a:endParaRPr>
          </a:p>
          <a:p>
            <a:pPr eaLnBrk="1" hangingPunct="1"/>
            <a:r>
              <a:rPr lang="fr-FR" altLang="fr-FR" sz="3200" dirty="0" smtClean="0">
                <a:solidFill>
                  <a:srgbClr val="902027"/>
                </a:solidFill>
                <a:latin typeface="+mj-lt"/>
                <a:cs typeface="Times New Roman" pitchFamily="18" charset="0"/>
              </a:rPr>
              <a:t>Mai 2019</a:t>
            </a:r>
            <a:endParaRPr lang="fr-FR" altLang="fr-FR" sz="3200" dirty="0">
              <a:solidFill>
                <a:srgbClr val="902027"/>
              </a:solidFill>
              <a:latin typeface="+mj-lt"/>
              <a:cs typeface="Times New Roman" pitchFamily="18" charset="0"/>
            </a:endParaRPr>
          </a:p>
        </p:txBody>
      </p:sp>
    </p:spTree>
    <p:extLst>
      <p:ext uri="{BB962C8B-B14F-4D97-AF65-F5344CB8AC3E}">
        <p14:creationId xmlns:p14="http://schemas.microsoft.com/office/powerpoint/2010/main" val="308498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3192834" y="2060848"/>
            <a:ext cx="5638651" cy="5040560"/>
          </a:xfrm>
          <a:prstGeom prst="rect">
            <a:avLst/>
          </a:prstGeom>
        </p:spPr>
        <p:txBody>
          <a:bodyPr/>
          <a:lstStyle/>
          <a:p>
            <a:pPr algn="just">
              <a:spcBef>
                <a:spcPts val="0"/>
              </a:spcBef>
              <a:spcAft>
                <a:spcPts val="0"/>
              </a:spcAft>
              <a:buFont typeface="Arial" panose="020B0604020202020204" pitchFamily="34" charset="0"/>
              <a:buChar char="•"/>
              <a:defRPr/>
            </a:pPr>
            <a:r>
              <a:rPr lang="fr-FR" sz="2600" dirty="0">
                <a:latin typeface="Arial Regular"/>
                <a:cs typeface="Times New Roman" panose="02020603050405020304" pitchFamily="18" charset="0"/>
              </a:rPr>
              <a:t>Subvention pour l’installation de panneaux solaires à Monaco </a:t>
            </a:r>
          </a:p>
          <a:p>
            <a:pPr algn="just">
              <a:spcBef>
                <a:spcPts val="0"/>
              </a:spcBef>
              <a:spcAft>
                <a:spcPts val="0"/>
              </a:spcAft>
              <a:buFont typeface="Arial" panose="020B0604020202020204" pitchFamily="34" charset="0"/>
              <a:buChar char="•"/>
              <a:defRPr/>
            </a:pPr>
            <a:endParaRPr lang="fr-FR" sz="2600" dirty="0">
              <a:latin typeface="Arial Regular"/>
              <a:cs typeface="Times New Roman" panose="02020603050405020304" pitchFamily="18" charset="0"/>
            </a:endParaRPr>
          </a:p>
          <a:p>
            <a:pPr algn="just">
              <a:spcBef>
                <a:spcPts val="0"/>
              </a:spcBef>
              <a:spcAft>
                <a:spcPts val="0"/>
              </a:spcAft>
              <a:buFont typeface="Arial" panose="020B0604020202020204" pitchFamily="34" charset="0"/>
              <a:buChar char="•"/>
              <a:defRPr/>
            </a:pPr>
            <a:r>
              <a:rPr lang="fr-FR" sz="2600" dirty="0">
                <a:latin typeface="Arial Regular"/>
                <a:cs typeface="Times New Roman" panose="02020603050405020304" pitchFamily="18" charset="0"/>
              </a:rPr>
              <a:t>Cadastre solaire de Monaco :</a:t>
            </a:r>
          </a:p>
          <a:p>
            <a:pPr lvl="1" algn="just">
              <a:spcBef>
                <a:spcPts val="0"/>
              </a:spcBef>
              <a:spcAft>
                <a:spcPts val="0"/>
              </a:spcAft>
              <a:buFont typeface="Wingdings" panose="05000000000000000000" pitchFamily="2" charset="2"/>
              <a:buChar char="Ø"/>
              <a:defRPr/>
            </a:pPr>
            <a:r>
              <a:rPr lang="fr-FR" sz="2200" dirty="0">
                <a:latin typeface="Arial Regular"/>
                <a:cs typeface="Times New Roman" panose="02020603050405020304" pitchFamily="18" charset="0"/>
              </a:rPr>
              <a:t>En ligne depuis juin 2017 : </a:t>
            </a:r>
            <a:r>
              <a:rPr lang="fr-FR" sz="2200" dirty="0">
                <a:latin typeface="Arial Regular"/>
                <a:hlinkClick r:id="rId3"/>
              </a:rPr>
              <a:t>www.cadastresolaire.mc/</a:t>
            </a:r>
            <a:endParaRPr lang="fr-FR" sz="2200" dirty="0">
              <a:latin typeface="Arial Regular"/>
            </a:endParaRPr>
          </a:p>
          <a:p>
            <a:pPr lvl="1" algn="just">
              <a:spcBef>
                <a:spcPts val="0"/>
              </a:spcBef>
              <a:spcAft>
                <a:spcPts val="0"/>
              </a:spcAft>
              <a:buFont typeface="Wingdings" panose="05000000000000000000" pitchFamily="2" charset="2"/>
              <a:buChar char="Ø"/>
              <a:defRPr/>
            </a:pPr>
            <a:r>
              <a:rPr lang="fr-FR" sz="2200" dirty="0">
                <a:latin typeface="Arial Regular"/>
              </a:rPr>
              <a:t>Renseigne sur le potentiel de production solaire des toits</a:t>
            </a:r>
          </a:p>
          <a:p>
            <a:pPr lvl="1" algn="just">
              <a:spcBef>
                <a:spcPts val="0"/>
              </a:spcBef>
              <a:spcAft>
                <a:spcPts val="0"/>
              </a:spcAft>
              <a:buFont typeface="Wingdings" panose="05000000000000000000" pitchFamily="2" charset="2"/>
              <a:buChar char="Ø"/>
              <a:defRPr/>
            </a:pPr>
            <a:r>
              <a:rPr lang="fr-FR" sz="2200" dirty="0">
                <a:latin typeface="Arial Regular"/>
              </a:rPr>
              <a:t>Donne le « comment faire » des projets solaires et subventions</a:t>
            </a:r>
            <a:endParaRPr lang="fr-FR" sz="2200" dirty="0">
              <a:latin typeface="Arial Regular"/>
              <a:cs typeface="Times New Roman" panose="02020603050405020304" pitchFamily="18" charset="0"/>
            </a:endParaRPr>
          </a:p>
          <a:p>
            <a:pPr algn="just">
              <a:spcBef>
                <a:spcPts val="0"/>
              </a:spcBef>
              <a:spcAft>
                <a:spcPts val="0"/>
              </a:spcAft>
              <a:buFont typeface="Arial" panose="020B0604020202020204" pitchFamily="34" charset="0"/>
              <a:buChar char="•"/>
              <a:defRPr/>
            </a:pPr>
            <a:endParaRPr lang="fr-FR" sz="2600" dirty="0">
              <a:latin typeface="Arial Regular"/>
              <a:cs typeface="Times New Roman" panose="02020603050405020304" pitchFamily="18"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60" y="2780928"/>
            <a:ext cx="2534816" cy="148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smtClean="0">
                <a:solidFill>
                  <a:schemeClr val="accent6"/>
                </a:solidFill>
                <a:latin typeface="Arial Regular"/>
              </a:rPr>
              <a:t>Actions du Gouvernement: Développement </a:t>
            </a:r>
            <a:r>
              <a:rPr lang="fr-FR" sz="2800" u="none" dirty="0">
                <a:solidFill>
                  <a:schemeClr val="accent6"/>
                </a:solidFill>
                <a:latin typeface="Arial Regular"/>
              </a:rPr>
              <a:t>des énergies renouvelables</a:t>
            </a:r>
          </a:p>
        </p:txBody>
      </p:sp>
      <p:pic>
        <p:nvPicPr>
          <p:cNvPr id="10" name="Picture 2" descr="M:\Communication\2-SUPPORTS COMM MTE\Logos 4 thèmes\Fonds blanc\Logo ENERGI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8589" y="295429"/>
            <a:ext cx="1032527" cy="107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7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2699792" y="1700808"/>
            <a:ext cx="5976664" cy="4104456"/>
          </a:xfrm>
          <a:prstGeom prst="rect">
            <a:avLst/>
          </a:prstGeom>
        </p:spPr>
        <p:txBody>
          <a:bodyPr/>
          <a:lstStyle/>
          <a:p>
            <a:pPr algn="just">
              <a:buFont typeface="Arial" panose="020B0604020202020204" pitchFamily="34" charset="0"/>
              <a:buChar char="•"/>
            </a:pPr>
            <a:r>
              <a:rPr lang="fr-FR" sz="2600" dirty="0">
                <a:latin typeface="Arial Regular"/>
                <a:cs typeface="Times New Roman" panose="02020603050405020304" pitchFamily="18" charset="0"/>
              </a:rPr>
              <a:t>Nouvelle </a:t>
            </a:r>
            <a:r>
              <a:rPr lang="fr-FR" sz="2600" dirty="0">
                <a:latin typeface="Arial Regular"/>
                <a:cs typeface="Times New Roman" panose="02020603050405020304" pitchFamily="18" charset="0"/>
                <a:hlinkClick r:id="rId3"/>
              </a:rPr>
              <a:t>réglementation</a:t>
            </a:r>
            <a:r>
              <a:rPr lang="fr-FR" sz="2600" dirty="0">
                <a:latin typeface="Arial Regular"/>
                <a:cs typeface="Times New Roman" panose="02020603050405020304" pitchFamily="18" charset="0"/>
              </a:rPr>
              <a:t> énergétique des bâtiments : </a:t>
            </a:r>
          </a:p>
          <a:p>
            <a:pPr lvl="1" algn="just">
              <a:buFont typeface="Wingdings" panose="05000000000000000000" pitchFamily="2" charset="2"/>
              <a:buChar char="Ø"/>
            </a:pPr>
            <a:r>
              <a:rPr lang="fr-FR" sz="2200" dirty="0">
                <a:latin typeface="Arial Regular"/>
                <a:cs typeface="Times New Roman" panose="02020603050405020304" pitchFamily="18" charset="0"/>
              </a:rPr>
              <a:t>Interdiction du fioul pour le chauffage en 2022 </a:t>
            </a:r>
          </a:p>
          <a:p>
            <a:pPr lvl="1" algn="just">
              <a:buFont typeface="Wingdings" panose="05000000000000000000" pitchFamily="2" charset="2"/>
              <a:buChar char="Ø"/>
            </a:pPr>
            <a:r>
              <a:rPr lang="fr-FR" sz="2200" dirty="0">
                <a:latin typeface="Arial Regular"/>
                <a:cs typeface="Times New Roman" panose="02020603050405020304" pitchFamily="18" charset="0"/>
              </a:rPr>
              <a:t>Obligation audits énergétiques en 2022</a:t>
            </a:r>
          </a:p>
          <a:p>
            <a:pPr lvl="1" algn="just">
              <a:buFont typeface="Wingdings" panose="05000000000000000000" pitchFamily="2" charset="2"/>
              <a:buChar char="Ø"/>
            </a:pPr>
            <a:r>
              <a:rPr lang="fr-FR" sz="2200" dirty="0">
                <a:latin typeface="Arial Regular"/>
                <a:cs typeface="Times New Roman" panose="02020603050405020304" pitchFamily="18" charset="0"/>
              </a:rPr>
              <a:t>Obligation isolation thermique en cas de ravalement de façade</a:t>
            </a:r>
          </a:p>
          <a:p>
            <a:pPr lvl="1" algn="just">
              <a:buFont typeface="Wingdings" panose="05000000000000000000" pitchFamily="2" charset="2"/>
              <a:buChar char="Ø"/>
            </a:pPr>
            <a:r>
              <a:rPr lang="fr-FR" sz="2200" dirty="0">
                <a:latin typeface="Arial Regular"/>
                <a:cs typeface="Times New Roman" panose="02020603050405020304" pitchFamily="18" charset="0"/>
              </a:rPr>
              <a:t>Critères de performance en cas de rénovation (murs, plancher, fenêtres, systèmes chauffage, ECS, etc.)</a:t>
            </a:r>
          </a:p>
          <a:p>
            <a:pPr lvl="1" algn="just">
              <a:buFont typeface="Wingdings" panose="05000000000000000000" pitchFamily="2" charset="2"/>
              <a:buChar char="Ø"/>
            </a:pPr>
            <a:endParaRPr lang="fr-FR" sz="2200" dirty="0">
              <a:latin typeface="Arial Regular"/>
              <a:cs typeface="Times New Roman" panose="02020603050405020304" pitchFamily="18" charset="0"/>
            </a:endParaRPr>
          </a:p>
        </p:txBody>
      </p:sp>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smtClean="0">
                <a:solidFill>
                  <a:srgbClr val="00B0F0"/>
                </a:solidFill>
                <a:latin typeface="Arial Regular"/>
              </a:rPr>
              <a:t>Actions du Gouvernement: Efficacité énergétique des bâtiments</a:t>
            </a:r>
            <a:endParaRPr lang="fr-FR" sz="2800" u="none" dirty="0">
              <a:solidFill>
                <a:srgbClr val="00B0F0"/>
              </a:solidFill>
              <a:latin typeface="Arial Regular"/>
            </a:endParaRPr>
          </a:p>
        </p:txBody>
      </p:sp>
      <p:pic>
        <p:nvPicPr>
          <p:cNvPr id="9" name="Picture 3" descr="D:\Documents\Pictures\PHOTOS\Vues de Monaco\Dsc_005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6691" y="2204864"/>
            <a:ext cx="2171773" cy="14764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Communication\2-SUPPORTS COMM MTE\Logos 4 thèmes\Fonds blanc\Logo BATIM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260648"/>
            <a:ext cx="10411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8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2699792" y="1700808"/>
            <a:ext cx="5976664" cy="4104456"/>
          </a:xfrm>
          <a:prstGeom prst="rect">
            <a:avLst/>
          </a:prstGeom>
        </p:spPr>
        <p:txBody>
          <a:bodyPr/>
          <a:lstStyle/>
          <a:p>
            <a:pPr marL="457200" lvl="1" indent="0" algn="just">
              <a:buNone/>
            </a:pPr>
            <a:r>
              <a:rPr lang="fr-FR" sz="2200" dirty="0">
                <a:latin typeface="Arial Regular"/>
                <a:cs typeface="Times New Roman" panose="02020603050405020304" pitchFamily="18" charset="0"/>
              </a:rPr>
              <a:t>RESSOURCES DISPONIBLES:</a:t>
            </a:r>
          </a:p>
          <a:p>
            <a:pPr marL="457200" lvl="1" indent="0" algn="just">
              <a:buNone/>
            </a:pPr>
            <a:endParaRPr lang="fr-FR" sz="2200" dirty="0">
              <a:latin typeface="Arial Regular"/>
              <a:cs typeface="Times New Roman" panose="02020603050405020304" pitchFamily="18" charset="0"/>
            </a:endParaRPr>
          </a:p>
          <a:p>
            <a:pPr marL="457200" lvl="1" indent="0" algn="just">
              <a:buNone/>
            </a:pPr>
            <a:endParaRPr lang="fr-FR" sz="2200" dirty="0">
              <a:latin typeface="Arial Regular"/>
              <a:cs typeface="Times New Roman" panose="02020603050405020304" pitchFamily="18" charset="0"/>
            </a:endParaRPr>
          </a:p>
        </p:txBody>
      </p:sp>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smtClean="0">
                <a:solidFill>
                  <a:srgbClr val="00B0F0"/>
                </a:solidFill>
                <a:latin typeface="Arial Regular"/>
              </a:rPr>
              <a:t>Actions du Gouvernement: Efficacité énergétique des bâtiments</a:t>
            </a:r>
            <a:endParaRPr lang="fr-FR" sz="2800" u="none" dirty="0">
              <a:solidFill>
                <a:srgbClr val="00B0F0"/>
              </a:solidFill>
              <a:latin typeface="Arial Regular"/>
            </a:endParaRPr>
          </a:p>
        </p:txBody>
      </p:sp>
      <p:pic>
        <p:nvPicPr>
          <p:cNvPr id="2050" name="Picture 2" descr="M:\Communication\2-SUPPORTS COMM MTE\Logos 4 thèmes\Fonds blanc\Logo BATIM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60648"/>
            <a:ext cx="104111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1187624" y="2449620"/>
            <a:ext cx="1843856" cy="2606831"/>
          </a:xfrm>
          <a:prstGeom prst="rect">
            <a:avLst/>
          </a:prstGeom>
        </p:spPr>
      </p:pic>
      <p:sp>
        <p:nvSpPr>
          <p:cNvPr id="11" name="Rectangle 10"/>
          <p:cNvSpPr/>
          <p:nvPr/>
        </p:nvSpPr>
        <p:spPr>
          <a:xfrm>
            <a:off x="3724959" y="2492896"/>
            <a:ext cx="5001557" cy="3477875"/>
          </a:xfrm>
          <a:prstGeom prst="rect">
            <a:avLst/>
          </a:prstGeom>
        </p:spPr>
        <p:txBody>
          <a:bodyPr wrap="square">
            <a:spAutoFit/>
          </a:bodyPr>
          <a:lstStyle/>
          <a:p>
            <a:pPr marL="342900" indent="-342900">
              <a:buFont typeface="Arial" panose="020B0604020202020204" pitchFamily="34" charset="0"/>
              <a:buChar char="•"/>
            </a:pPr>
            <a:r>
              <a:rPr lang="fr-FR" sz="2200" dirty="0">
                <a:solidFill>
                  <a:srgbClr val="333333"/>
                </a:solidFill>
                <a:latin typeface="Arial Regular"/>
                <a:ea typeface="Calibri" panose="020F0502020204030204" pitchFamily="34" charset="0"/>
              </a:rPr>
              <a:t>Subvention pour la réalisation d’audits avant l’échéance légale</a:t>
            </a:r>
          </a:p>
          <a:p>
            <a:endParaRPr lang="fr-FR" sz="2200" dirty="0">
              <a:solidFill>
                <a:srgbClr val="333333"/>
              </a:solidFill>
              <a:latin typeface="Arial Regular"/>
              <a:ea typeface="Calibri" panose="020F0502020204030204" pitchFamily="34" charset="0"/>
            </a:endParaRPr>
          </a:p>
          <a:p>
            <a:pPr marL="342900" indent="-342900">
              <a:buFont typeface="Arial" panose="020B0604020202020204" pitchFamily="34" charset="0"/>
              <a:buChar char="•"/>
            </a:pPr>
            <a:r>
              <a:rPr lang="fr-FR" sz="2200" dirty="0">
                <a:solidFill>
                  <a:srgbClr val="333333"/>
                </a:solidFill>
                <a:latin typeface="Arial Regular"/>
                <a:ea typeface="Calibri" panose="020F0502020204030204" pitchFamily="34" charset="0"/>
              </a:rPr>
              <a:t>Fiches thématiques de la MTE sur les pompes à chaleur, les </a:t>
            </a:r>
            <a:r>
              <a:rPr lang="fr-FR" sz="2200" dirty="0" err="1">
                <a:solidFill>
                  <a:srgbClr val="333333"/>
                </a:solidFill>
                <a:latin typeface="Arial Regular"/>
                <a:ea typeface="Calibri" panose="020F0502020204030204" pitchFamily="34" charset="0"/>
              </a:rPr>
              <a:t>LEDs</a:t>
            </a:r>
            <a:r>
              <a:rPr lang="fr-FR" sz="2200" dirty="0">
                <a:solidFill>
                  <a:srgbClr val="333333"/>
                </a:solidFill>
                <a:latin typeface="Arial Regular"/>
                <a:ea typeface="Calibri" panose="020F0502020204030204" pitchFamily="34" charset="0"/>
              </a:rPr>
              <a:t>, les panneaux solaires thermiques et photovoltaïques</a:t>
            </a:r>
          </a:p>
          <a:p>
            <a:pPr lvl="1"/>
            <a:r>
              <a:rPr lang="fr-FR" sz="2200" dirty="0">
                <a:hlinkClick r:id="rId5"/>
              </a:rPr>
              <a:t>https://transition-energetique.gouv.mc/Moyens-d-action/Eco-gestes</a:t>
            </a:r>
            <a:endParaRPr lang="fr-FR" sz="2200" dirty="0">
              <a:solidFill>
                <a:srgbClr val="333333"/>
              </a:solidFill>
              <a:latin typeface="Arial Regular"/>
              <a:ea typeface="Calibri" panose="020F0502020204030204" pitchFamily="34" charset="0"/>
            </a:endParaRPr>
          </a:p>
        </p:txBody>
      </p:sp>
    </p:spTree>
    <p:extLst>
      <p:ext uri="{BB962C8B-B14F-4D97-AF65-F5344CB8AC3E}">
        <p14:creationId xmlns:p14="http://schemas.microsoft.com/office/powerpoint/2010/main" val="298240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smtClean="0">
                <a:solidFill>
                  <a:srgbClr val="00B050"/>
                </a:solidFill>
                <a:latin typeface="Arial Regular"/>
              </a:rPr>
              <a:t>Actions du Gouvernement: Déchets</a:t>
            </a:r>
            <a:endParaRPr lang="fr-FR" sz="2800" u="none" dirty="0">
              <a:solidFill>
                <a:srgbClr val="00B050"/>
              </a:solidFill>
              <a:latin typeface="Arial Regular"/>
            </a:endParaRPr>
          </a:p>
        </p:txBody>
      </p:sp>
      <p:sp>
        <p:nvSpPr>
          <p:cNvPr id="7" name="Rectangle 6"/>
          <p:cNvSpPr/>
          <p:nvPr/>
        </p:nvSpPr>
        <p:spPr>
          <a:xfrm>
            <a:off x="2518465" y="1537287"/>
            <a:ext cx="6446021" cy="4154984"/>
          </a:xfrm>
          <a:prstGeom prst="rect">
            <a:avLst/>
          </a:prstGeom>
        </p:spPr>
        <p:txBody>
          <a:bodyPr wrap="square">
            <a:spAutoFit/>
          </a:bodyPr>
          <a:lstStyle/>
          <a:p>
            <a:r>
              <a:rPr lang="fr-FR" sz="2200" dirty="0">
                <a:latin typeface="Arial Regular"/>
              </a:rPr>
              <a:t>REDUCTION A LA SOURCE :</a:t>
            </a:r>
          </a:p>
          <a:p>
            <a:pPr marL="285750" indent="-285750">
              <a:buFont typeface="Arial" panose="020B0604020202020204" pitchFamily="34" charset="0"/>
              <a:buChar char="•"/>
            </a:pPr>
            <a:endParaRPr lang="fr-FR" sz="2200" dirty="0">
              <a:latin typeface="Arial Regular"/>
            </a:endParaRPr>
          </a:p>
          <a:p>
            <a:pPr marL="285750" indent="-285750">
              <a:buFont typeface="Arial" panose="020B0604020202020204" pitchFamily="34" charset="0"/>
              <a:buChar char="•"/>
            </a:pPr>
            <a:r>
              <a:rPr lang="fr-FR" sz="2200" dirty="0">
                <a:latin typeface="Arial Regular"/>
              </a:rPr>
              <a:t>Plastique = 11% du poids et 80% des émissions!!</a:t>
            </a:r>
          </a:p>
          <a:p>
            <a:endParaRPr lang="fr-FR" sz="2200" dirty="0">
              <a:latin typeface="Arial Regular"/>
            </a:endParaRPr>
          </a:p>
          <a:p>
            <a:pPr marL="800100" lvl="1" indent="-342900">
              <a:buFont typeface="Wingdings" panose="05000000000000000000" pitchFamily="2" charset="2"/>
              <a:buChar char="Ø"/>
            </a:pPr>
            <a:r>
              <a:rPr lang="fr-FR" sz="2200" dirty="0">
                <a:latin typeface="Arial Regular"/>
              </a:rPr>
              <a:t>Disparition progressive des plastiques :</a:t>
            </a:r>
          </a:p>
          <a:p>
            <a:pPr marL="1200150" lvl="2" indent="-285750">
              <a:buFont typeface="Wingdings" panose="05000000000000000000" pitchFamily="2" charset="2"/>
              <a:buChar char="§"/>
            </a:pPr>
            <a:r>
              <a:rPr lang="fr-FR" sz="2200" dirty="0">
                <a:latin typeface="Arial Regular"/>
              </a:rPr>
              <a:t>Sacs à usage unique (01/01/2016)</a:t>
            </a:r>
          </a:p>
          <a:p>
            <a:pPr marL="1200150" lvl="2" indent="-285750">
              <a:buFont typeface="Wingdings" panose="05000000000000000000" pitchFamily="2" charset="2"/>
              <a:buChar char="§"/>
            </a:pPr>
            <a:r>
              <a:rPr lang="fr-FR" sz="2200" dirty="0" smtClean="0">
                <a:latin typeface="Arial Regular"/>
              </a:rPr>
              <a:t>Pailles et </a:t>
            </a:r>
            <a:r>
              <a:rPr lang="fr-FR" sz="2200" dirty="0">
                <a:latin typeface="Arial Regular"/>
              </a:rPr>
              <a:t>bâtonnets </a:t>
            </a:r>
            <a:r>
              <a:rPr lang="fr-FR" sz="2200" dirty="0" smtClean="0">
                <a:latin typeface="Arial Regular"/>
              </a:rPr>
              <a:t>mélangeurs (</a:t>
            </a:r>
            <a:r>
              <a:rPr lang="fr-FR" sz="2200" dirty="0">
                <a:latin typeface="Arial Regular"/>
              </a:rPr>
              <a:t>01/01/2019)</a:t>
            </a:r>
          </a:p>
          <a:p>
            <a:pPr marL="1200150" lvl="2" indent="-285750">
              <a:buFont typeface="Wingdings" panose="05000000000000000000" pitchFamily="2" charset="2"/>
              <a:buChar char="§"/>
            </a:pPr>
            <a:r>
              <a:rPr lang="fr-FR" sz="2200" dirty="0">
                <a:latin typeface="Arial Regular"/>
              </a:rPr>
              <a:t>Gobelets, </a:t>
            </a:r>
            <a:r>
              <a:rPr lang="fr-FR" sz="2200" dirty="0" smtClean="0">
                <a:latin typeface="Arial Regular"/>
              </a:rPr>
              <a:t>assiettes et </a:t>
            </a:r>
            <a:r>
              <a:rPr lang="fr-FR" sz="2200" dirty="0">
                <a:latin typeface="Arial Regular"/>
              </a:rPr>
              <a:t>couverts </a:t>
            </a:r>
            <a:r>
              <a:rPr lang="fr-FR" sz="2200" dirty="0" smtClean="0">
                <a:latin typeface="Arial Regular"/>
              </a:rPr>
              <a:t>jetables ; </a:t>
            </a:r>
            <a:r>
              <a:rPr lang="fr-FR" sz="2200" dirty="0" err="1" smtClean="0">
                <a:latin typeface="Arial Regular"/>
              </a:rPr>
              <a:t>cotons-tiges</a:t>
            </a:r>
            <a:r>
              <a:rPr lang="fr-FR" sz="2200" dirty="0" smtClean="0">
                <a:latin typeface="Arial Regular"/>
              </a:rPr>
              <a:t> en plastique </a:t>
            </a:r>
            <a:r>
              <a:rPr lang="fr-FR" sz="2200" dirty="0">
                <a:latin typeface="Arial Regular"/>
              </a:rPr>
              <a:t>(01/01/2020)</a:t>
            </a:r>
          </a:p>
          <a:p>
            <a:pPr lvl="2"/>
            <a:endParaRPr lang="fr-FR" sz="2200" dirty="0">
              <a:latin typeface="Arial Regular"/>
            </a:endParaRPr>
          </a:p>
        </p:txBody>
      </p:sp>
      <p:pic>
        <p:nvPicPr>
          <p:cNvPr id="3074" name="Picture 2" descr="M:\Communication\2-SUPPORTS COMM MTE\Logos 4 thèmes\Fonds blanc\Logo DECH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3" y="260648"/>
            <a:ext cx="1041118" cy="108011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stretch>
            <a:fillRect/>
          </a:stretch>
        </p:blipFill>
        <p:spPr>
          <a:xfrm>
            <a:off x="643134" y="3789040"/>
            <a:ext cx="2701532" cy="1395880"/>
          </a:xfrm>
          <a:prstGeom prst="rect">
            <a:avLst/>
          </a:prstGeom>
        </p:spPr>
      </p:pic>
    </p:spTree>
    <p:extLst>
      <p:ext uri="{BB962C8B-B14F-4D97-AF65-F5344CB8AC3E}">
        <p14:creationId xmlns:p14="http://schemas.microsoft.com/office/powerpoint/2010/main" val="324509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8465" y="1700808"/>
            <a:ext cx="6446021" cy="4493538"/>
          </a:xfrm>
          <a:prstGeom prst="rect">
            <a:avLst/>
          </a:prstGeom>
        </p:spPr>
        <p:txBody>
          <a:bodyPr wrap="square">
            <a:spAutoFit/>
          </a:bodyPr>
          <a:lstStyle/>
          <a:p>
            <a:r>
              <a:rPr lang="fr-FR" sz="2200" dirty="0">
                <a:latin typeface="Arial Regular"/>
              </a:rPr>
              <a:t>RECYCLAGE :</a:t>
            </a:r>
          </a:p>
          <a:p>
            <a:pPr marL="285750" indent="-285750">
              <a:buFont typeface="Arial" panose="020B0604020202020204" pitchFamily="34" charset="0"/>
              <a:buChar char="•"/>
            </a:pPr>
            <a:endParaRPr lang="fr-FR" sz="2200" dirty="0">
              <a:latin typeface="Arial Regular"/>
            </a:endParaRPr>
          </a:p>
          <a:p>
            <a:pPr marL="285750" indent="-285750">
              <a:buFont typeface="Arial" panose="020B0604020202020204" pitchFamily="34" charset="0"/>
              <a:buChar char="•"/>
            </a:pPr>
            <a:r>
              <a:rPr lang="fr-FR" sz="2200" dirty="0">
                <a:latin typeface="Arial Regular"/>
              </a:rPr>
              <a:t>Verre : </a:t>
            </a:r>
            <a:r>
              <a:rPr lang="fr-FR" sz="2200" dirty="0" smtClean="0">
                <a:latin typeface="Arial Regular"/>
              </a:rPr>
              <a:t>Programme de récompense CLIIINK </a:t>
            </a:r>
          </a:p>
          <a:p>
            <a:r>
              <a:rPr lang="fr-FR" sz="2200" dirty="0">
                <a:latin typeface="Arial Regular"/>
              </a:rPr>
              <a:t>	</a:t>
            </a:r>
            <a:r>
              <a:rPr lang="fr-FR" sz="2200" dirty="0" smtClean="0">
                <a:latin typeface="Arial Regular"/>
              </a:rPr>
              <a:t>&gt; </a:t>
            </a:r>
            <a:r>
              <a:rPr lang="fr-FR" sz="2200" dirty="0">
                <a:latin typeface="Arial Regular"/>
              </a:rPr>
              <a:t>vers 100% de verre recyclé</a:t>
            </a:r>
          </a:p>
          <a:p>
            <a:pPr marL="285750" indent="-285750">
              <a:buFont typeface="Arial" panose="020B0604020202020204" pitchFamily="34" charset="0"/>
              <a:buChar char="•"/>
            </a:pPr>
            <a:endParaRPr lang="fr-FR" sz="2200" dirty="0">
              <a:latin typeface="Arial Regular"/>
            </a:endParaRPr>
          </a:p>
          <a:p>
            <a:pPr marL="285750" indent="-285750">
              <a:buFont typeface="Arial" panose="020B0604020202020204" pitchFamily="34" charset="0"/>
              <a:buChar char="•"/>
            </a:pPr>
            <a:r>
              <a:rPr lang="fr-FR" sz="2200" dirty="0" smtClean="0">
                <a:latin typeface="Arial Regular"/>
              </a:rPr>
              <a:t>Plastique: </a:t>
            </a:r>
            <a:endParaRPr lang="fr-FR" sz="2200" dirty="0">
              <a:latin typeface="Arial Regular"/>
            </a:endParaRPr>
          </a:p>
          <a:p>
            <a:pPr marL="342900" indent="-342900">
              <a:buFont typeface="Wingdings" panose="05000000000000000000" pitchFamily="2" charset="2"/>
              <a:buChar char="Ø"/>
            </a:pPr>
            <a:r>
              <a:rPr lang="fr-FR" sz="2200" dirty="0">
                <a:latin typeface="Arial Regular"/>
              </a:rPr>
              <a:t>Extension des consignes de </a:t>
            </a:r>
            <a:r>
              <a:rPr lang="fr-FR" sz="2200" dirty="0" smtClean="0">
                <a:latin typeface="Arial Regular"/>
              </a:rPr>
              <a:t>tri</a:t>
            </a:r>
            <a:endParaRPr lang="fr-FR" sz="2200" dirty="0">
              <a:latin typeface="Arial Regular"/>
            </a:endParaRPr>
          </a:p>
          <a:p>
            <a:pPr marL="342900" indent="-342900">
              <a:buFont typeface="Wingdings" panose="05000000000000000000" pitchFamily="2" charset="2"/>
              <a:buChar char="Ø"/>
            </a:pPr>
            <a:r>
              <a:rPr lang="fr-FR" sz="2200" dirty="0">
                <a:latin typeface="Arial Regular"/>
              </a:rPr>
              <a:t>Fusion des bacs jaune et bleu depuis mars 2019</a:t>
            </a:r>
          </a:p>
          <a:p>
            <a:pPr marL="342900" indent="-342900">
              <a:buFont typeface="Wingdings" panose="05000000000000000000" pitchFamily="2" charset="2"/>
              <a:buChar char="Ø"/>
            </a:pPr>
            <a:r>
              <a:rPr lang="fr-FR" sz="2200" dirty="0">
                <a:latin typeface="Arial Regular"/>
              </a:rPr>
              <a:t>Bacs de tri désormais gratuits pour tous</a:t>
            </a:r>
          </a:p>
          <a:p>
            <a:pPr marL="342900" indent="-342900">
              <a:buFont typeface="Wingdings" panose="05000000000000000000" pitchFamily="2" charset="2"/>
              <a:buChar char="Ø"/>
            </a:pPr>
            <a:r>
              <a:rPr lang="fr-FR" sz="2200" dirty="0">
                <a:latin typeface="Arial Regular"/>
              </a:rPr>
              <a:t>Pesée des déchets collectés dès 2020</a:t>
            </a:r>
          </a:p>
          <a:p>
            <a:pPr marL="342900" indent="-342900">
              <a:buFont typeface="Wingdings" panose="05000000000000000000" pitchFamily="2" charset="2"/>
              <a:buChar char="Ø"/>
            </a:pPr>
            <a:r>
              <a:rPr lang="fr-FR" sz="2200" dirty="0">
                <a:latin typeface="Arial Regular"/>
              </a:rPr>
              <a:t>Bacs de tri obligatoires d’ici 2022</a:t>
            </a:r>
          </a:p>
          <a:p>
            <a:pPr marL="285750" indent="-285750">
              <a:buFont typeface="Arial" panose="020B0604020202020204" pitchFamily="34" charset="0"/>
              <a:buChar char="•"/>
            </a:pPr>
            <a:endParaRPr lang="fr-FR" sz="2200" dirty="0">
              <a:latin typeface="Arial Regular"/>
            </a:endParaRPr>
          </a:p>
        </p:txBody>
      </p:sp>
      <p:pic>
        <p:nvPicPr>
          <p:cNvPr id="1027" name="Picture 3" descr="M:\Communication\0-BANQUE D'IMAGES\DECHETS\Gestion des déchets\Photo D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304256"/>
            <a:ext cx="1706625" cy="2276872"/>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00B050"/>
                </a:solidFill>
                <a:latin typeface="Arial Regular"/>
              </a:rPr>
              <a:t>Déchets</a:t>
            </a:r>
          </a:p>
        </p:txBody>
      </p:sp>
      <p:pic>
        <p:nvPicPr>
          <p:cNvPr id="11" name="Picture 2" descr="M:\Communication\2-SUPPORTS COMM MTE\Logos 4 thèmes\Fonds blanc\Logo DECHE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3" y="260648"/>
            <a:ext cx="1041118" cy="108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7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00B050"/>
                </a:solidFill>
                <a:latin typeface="Arial Regular"/>
              </a:rPr>
              <a:t>Déchets</a:t>
            </a:r>
          </a:p>
        </p:txBody>
      </p:sp>
      <p:pic>
        <p:nvPicPr>
          <p:cNvPr id="11" name="Picture 2" descr="M:\Communication\2-SUPPORTS COMM MTE\Logos 4 thèmes\Fonds blanc\Logo DECH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3" y="260648"/>
            <a:ext cx="1041118" cy="108011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1187624" y="1412775"/>
            <a:ext cx="6768752" cy="3819623"/>
          </a:xfrm>
          <a:prstGeom prst="rect">
            <a:avLst/>
          </a:prstGeom>
        </p:spPr>
      </p:pic>
    </p:spTree>
    <p:extLst>
      <p:ext uri="{BB962C8B-B14F-4D97-AF65-F5344CB8AC3E}">
        <p14:creationId xmlns:p14="http://schemas.microsoft.com/office/powerpoint/2010/main" val="90577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8465" y="1700808"/>
            <a:ext cx="6446021" cy="1107996"/>
          </a:xfrm>
          <a:prstGeom prst="rect">
            <a:avLst/>
          </a:prstGeom>
        </p:spPr>
        <p:txBody>
          <a:bodyPr wrap="square">
            <a:spAutoFit/>
          </a:bodyPr>
          <a:lstStyle/>
          <a:p>
            <a:r>
              <a:rPr lang="fr-FR" sz="2200" dirty="0">
                <a:latin typeface="Arial Regular"/>
              </a:rPr>
              <a:t>RESSOURCES DISPONIBLES :</a:t>
            </a:r>
          </a:p>
          <a:p>
            <a:pPr marL="285750" indent="-285750">
              <a:buFont typeface="Arial" panose="020B0604020202020204" pitchFamily="34" charset="0"/>
              <a:buChar char="•"/>
            </a:pPr>
            <a:endParaRPr lang="fr-FR" sz="2200" dirty="0">
              <a:latin typeface="Arial Regular"/>
            </a:endParaRPr>
          </a:p>
          <a:p>
            <a:pPr marL="285750" indent="-285750">
              <a:buFont typeface="Arial" panose="020B0604020202020204" pitchFamily="34" charset="0"/>
              <a:buChar char="•"/>
            </a:pPr>
            <a:endParaRPr lang="fr-FR" sz="2200" dirty="0">
              <a:latin typeface="Arial Regular"/>
            </a:endParaRPr>
          </a:p>
        </p:txBody>
      </p:sp>
      <p:sp>
        <p:nvSpPr>
          <p:cNvPr id="9"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00B050"/>
                </a:solidFill>
                <a:latin typeface="Arial Regular"/>
              </a:rPr>
              <a:t>Déchets</a:t>
            </a:r>
          </a:p>
        </p:txBody>
      </p:sp>
      <p:pic>
        <p:nvPicPr>
          <p:cNvPr id="11" name="Picture 2" descr="M:\Communication\2-SUPPORTS COMM MTE\Logos 4 thèmes\Fonds blanc\Logo DECH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3" y="260648"/>
            <a:ext cx="1041118" cy="108011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2123518" y="2420888"/>
            <a:ext cx="1956303" cy="2773183"/>
          </a:xfrm>
          <a:prstGeom prst="rect">
            <a:avLst/>
          </a:prstGeom>
        </p:spPr>
      </p:pic>
      <p:pic>
        <p:nvPicPr>
          <p:cNvPr id="6" name="Image 5"/>
          <p:cNvPicPr>
            <a:picLocks noChangeAspect="1"/>
          </p:cNvPicPr>
          <p:nvPr/>
        </p:nvPicPr>
        <p:blipFill>
          <a:blip r:embed="rId5"/>
          <a:stretch>
            <a:fillRect/>
          </a:stretch>
        </p:blipFill>
        <p:spPr>
          <a:xfrm>
            <a:off x="5632345" y="2641533"/>
            <a:ext cx="2047875" cy="2047875"/>
          </a:xfrm>
          <a:prstGeom prst="rect">
            <a:avLst/>
          </a:prstGeom>
        </p:spPr>
      </p:pic>
      <p:sp>
        <p:nvSpPr>
          <p:cNvPr id="8" name="ZoneTexte 7"/>
          <p:cNvSpPr txBox="1"/>
          <p:nvPr/>
        </p:nvSpPr>
        <p:spPr>
          <a:xfrm>
            <a:off x="5364087" y="4797152"/>
            <a:ext cx="3345373" cy="646331"/>
          </a:xfrm>
          <a:prstGeom prst="rect">
            <a:avLst/>
          </a:prstGeom>
          <a:noFill/>
        </p:spPr>
        <p:txBody>
          <a:bodyPr wrap="square" rtlCol="0">
            <a:spAutoFit/>
          </a:bodyPr>
          <a:lstStyle/>
          <a:p>
            <a:r>
              <a:rPr lang="fr-FR" dirty="0">
                <a:hlinkClick r:id="rId6"/>
              </a:rPr>
              <a:t>http://www.gameoftri.com/</a:t>
            </a:r>
            <a:endParaRPr lang="fr-FR" dirty="0"/>
          </a:p>
          <a:p>
            <a:r>
              <a:rPr lang="fr-FR" dirty="0"/>
              <a:t>Appli Apple et Android</a:t>
            </a:r>
          </a:p>
        </p:txBody>
      </p:sp>
      <p:sp>
        <p:nvSpPr>
          <p:cNvPr id="12" name="ZoneTexte 11"/>
          <p:cNvSpPr txBox="1"/>
          <p:nvPr/>
        </p:nvSpPr>
        <p:spPr>
          <a:xfrm>
            <a:off x="1330956" y="5301815"/>
            <a:ext cx="4032448" cy="369332"/>
          </a:xfrm>
          <a:prstGeom prst="rect">
            <a:avLst/>
          </a:prstGeom>
          <a:noFill/>
        </p:spPr>
        <p:txBody>
          <a:bodyPr wrap="square" rtlCol="0">
            <a:spAutoFit/>
          </a:bodyPr>
          <a:lstStyle/>
          <a:p>
            <a:r>
              <a:rPr lang="fr-FR" dirty="0">
                <a:hlinkClick r:id="rId7"/>
              </a:rPr>
              <a:t>https://www.sma.mc/#/documents</a:t>
            </a:r>
            <a:endParaRPr lang="fr-FR" dirty="0"/>
          </a:p>
        </p:txBody>
      </p:sp>
    </p:spTree>
    <p:extLst>
      <p:ext uri="{BB962C8B-B14F-4D97-AF65-F5344CB8AC3E}">
        <p14:creationId xmlns:p14="http://schemas.microsoft.com/office/powerpoint/2010/main" val="288663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7030A0"/>
                </a:solidFill>
                <a:latin typeface="Arial Regular"/>
              </a:rPr>
              <a:t>Mobilité</a:t>
            </a:r>
          </a:p>
        </p:txBody>
      </p:sp>
      <p:sp>
        <p:nvSpPr>
          <p:cNvPr id="9" name="Rectangle 8"/>
          <p:cNvSpPr/>
          <p:nvPr/>
        </p:nvSpPr>
        <p:spPr>
          <a:xfrm>
            <a:off x="1869060" y="1590326"/>
            <a:ext cx="4320480" cy="430887"/>
          </a:xfrm>
          <a:prstGeom prst="rect">
            <a:avLst/>
          </a:prstGeom>
        </p:spPr>
        <p:txBody>
          <a:bodyPr wrap="square">
            <a:spAutoFit/>
          </a:bodyPr>
          <a:lstStyle/>
          <a:p>
            <a:r>
              <a:rPr lang="fr-FR" sz="2200" dirty="0">
                <a:latin typeface="Arial Regular"/>
              </a:rPr>
              <a:t>SUBVENTION VEHICULES :</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757" y="3139807"/>
            <a:ext cx="2039907" cy="203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M:\Communication\2-SUPPORTS COMM MTE\Logos 4 thèmes\Fonds blanc\Logo MOBIL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094" y="260649"/>
            <a:ext cx="1041118" cy="10801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a:stretch>
            <a:fillRect/>
          </a:stretch>
        </p:blipFill>
        <p:spPr>
          <a:xfrm>
            <a:off x="5796136" y="1844824"/>
            <a:ext cx="3120827" cy="4009628"/>
          </a:xfrm>
          <a:prstGeom prst="rect">
            <a:avLst/>
          </a:prstGeom>
        </p:spPr>
      </p:pic>
      <p:sp>
        <p:nvSpPr>
          <p:cNvPr id="3" name="ZoneTexte 2"/>
          <p:cNvSpPr txBox="1"/>
          <p:nvPr/>
        </p:nvSpPr>
        <p:spPr>
          <a:xfrm>
            <a:off x="2989168" y="3492586"/>
            <a:ext cx="2448272" cy="1477328"/>
          </a:xfrm>
          <a:prstGeom prst="rect">
            <a:avLst/>
          </a:prstGeom>
          <a:noFill/>
        </p:spPr>
        <p:txBody>
          <a:bodyPr wrap="square" rtlCol="0">
            <a:spAutoFit/>
          </a:bodyPr>
          <a:lstStyle/>
          <a:p>
            <a:r>
              <a:rPr lang="fr-FR" dirty="0">
                <a:latin typeface="Arial Regular"/>
              </a:rPr>
              <a:t>Subvention achat véhicules mise à jour depuis le 01/01/2019 – extension aux vélos</a:t>
            </a:r>
          </a:p>
          <a:p>
            <a:endParaRPr lang="fr-FR" dirty="0"/>
          </a:p>
        </p:txBody>
      </p:sp>
    </p:spTree>
    <p:extLst>
      <p:ext uri="{BB962C8B-B14F-4D97-AF65-F5344CB8AC3E}">
        <p14:creationId xmlns:p14="http://schemas.microsoft.com/office/powerpoint/2010/main" val="129445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7030A0"/>
                </a:solidFill>
                <a:latin typeface="Arial Regular"/>
              </a:rPr>
              <a:t>Mobilité</a:t>
            </a:r>
          </a:p>
        </p:txBody>
      </p:sp>
      <p:sp>
        <p:nvSpPr>
          <p:cNvPr id="9" name="Rectangle 8"/>
          <p:cNvSpPr/>
          <p:nvPr/>
        </p:nvSpPr>
        <p:spPr>
          <a:xfrm>
            <a:off x="1835696" y="1352271"/>
            <a:ext cx="4320480" cy="430887"/>
          </a:xfrm>
          <a:prstGeom prst="rect">
            <a:avLst/>
          </a:prstGeom>
        </p:spPr>
        <p:txBody>
          <a:bodyPr wrap="square">
            <a:spAutoFit/>
          </a:bodyPr>
          <a:lstStyle/>
          <a:p>
            <a:r>
              <a:rPr lang="fr-FR" sz="2200" dirty="0">
                <a:latin typeface="Arial Regular"/>
              </a:rPr>
              <a:t>BORNES DE RECHARGE :</a:t>
            </a:r>
          </a:p>
        </p:txBody>
      </p:sp>
      <p:pic>
        <p:nvPicPr>
          <p:cNvPr id="4098" name="Picture 2" descr="M:\Communication\2-SUPPORTS COMM MTE\Logos 4 thèmes\Fonds blanc\Logo MOBIL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094" y="260649"/>
            <a:ext cx="1041118" cy="108011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195736" y="5445915"/>
            <a:ext cx="6120680" cy="369332"/>
          </a:xfrm>
          <a:prstGeom prst="rect">
            <a:avLst/>
          </a:prstGeom>
          <a:noFill/>
        </p:spPr>
        <p:txBody>
          <a:bodyPr wrap="square" rtlCol="0">
            <a:spAutoFit/>
          </a:bodyPr>
          <a:lstStyle/>
          <a:p>
            <a:r>
              <a:rPr lang="fr-FR" dirty="0">
                <a:latin typeface="Arial Regular"/>
              </a:rPr>
              <a:t>+ de 700 prises de recharge publiques gratuites</a:t>
            </a:r>
            <a:endParaRPr lang="fr-FR" dirty="0"/>
          </a:p>
        </p:txBody>
      </p:sp>
      <p:pic>
        <p:nvPicPr>
          <p:cNvPr id="4" name="Image 3"/>
          <p:cNvPicPr>
            <a:picLocks noChangeAspect="1"/>
          </p:cNvPicPr>
          <p:nvPr/>
        </p:nvPicPr>
        <p:blipFill>
          <a:blip r:embed="rId4"/>
          <a:stretch>
            <a:fillRect/>
          </a:stretch>
        </p:blipFill>
        <p:spPr>
          <a:xfrm>
            <a:off x="1026418" y="2039139"/>
            <a:ext cx="7434014" cy="2972519"/>
          </a:xfrm>
          <a:prstGeom prst="rect">
            <a:avLst/>
          </a:prstGeom>
        </p:spPr>
      </p:pic>
    </p:spTree>
    <p:extLst>
      <p:ext uri="{BB962C8B-B14F-4D97-AF65-F5344CB8AC3E}">
        <p14:creationId xmlns:p14="http://schemas.microsoft.com/office/powerpoint/2010/main" val="75395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7030A0"/>
                </a:solidFill>
                <a:latin typeface="Arial Regular"/>
              </a:rPr>
              <a:t>Mobilité</a:t>
            </a:r>
          </a:p>
        </p:txBody>
      </p:sp>
      <p:sp>
        <p:nvSpPr>
          <p:cNvPr id="9" name="Rectangle 8"/>
          <p:cNvSpPr/>
          <p:nvPr/>
        </p:nvSpPr>
        <p:spPr>
          <a:xfrm>
            <a:off x="1904340" y="1879740"/>
            <a:ext cx="4320480" cy="430887"/>
          </a:xfrm>
          <a:prstGeom prst="rect">
            <a:avLst/>
          </a:prstGeom>
        </p:spPr>
        <p:txBody>
          <a:bodyPr wrap="square">
            <a:spAutoFit/>
          </a:bodyPr>
          <a:lstStyle/>
          <a:p>
            <a:r>
              <a:rPr lang="fr-FR" sz="2200" dirty="0">
                <a:latin typeface="Arial Regular"/>
              </a:rPr>
              <a:t>RESSOURCES DISPONIBLES :</a:t>
            </a:r>
          </a:p>
        </p:txBody>
      </p:sp>
      <p:pic>
        <p:nvPicPr>
          <p:cNvPr id="4098" name="Picture 2" descr="M:\Communication\2-SUPPORTS COMM MTE\Logos 4 thèmes\Fonds blanc\Logo MOBIL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094" y="260649"/>
            <a:ext cx="1041118" cy="108011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059832" y="2731549"/>
            <a:ext cx="5465275" cy="1477328"/>
          </a:xfrm>
          <a:prstGeom prst="rect">
            <a:avLst/>
          </a:prstGeom>
          <a:noFill/>
        </p:spPr>
        <p:txBody>
          <a:bodyPr wrap="square" rtlCol="0">
            <a:spAutoFit/>
          </a:bodyPr>
          <a:lstStyle/>
          <a:p>
            <a:r>
              <a:rPr lang="fr-FR" dirty="0">
                <a:latin typeface="Arial Regular"/>
              </a:rPr>
              <a:t>Guide « Le véhicule propre en Principauté » de la Direction de l’Environnement</a:t>
            </a:r>
          </a:p>
          <a:p>
            <a:endParaRPr lang="fr-FR" dirty="0">
              <a:latin typeface="Arial Regular"/>
            </a:endParaRPr>
          </a:p>
          <a:p>
            <a:r>
              <a:rPr lang="fr-FR" dirty="0">
                <a:latin typeface="Arial Regular"/>
              </a:rPr>
              <a:t>Téléchargeable sur site </a:t>
            </a:r>
            <a:r>
              <a:rPr lang="fr-FR" dirty="0">
                <a:latin typeface="Arial Regular"/>
                <a:hlinkClick r:id="rId4"/>
              </a:rPr>
              <a:t>Service Public Gouvernement</a:t>
            </a:r>
            <a:endParaRPr lang="fr-FR" dirty="0"/>
          </a:p>
        </p:txBody>
      </p:sp>
      <p:pic>
        <p:nvPicPr>
          <p:cNvPr id="2" name="Image 1"/>
          <p:cNvPicPr>
            <a:picLocks noChangeAspect="1"/>
          </p:cNvPicPr>
          <p:nvPr/>
        </p:nvPicPr>
        <p:blipFill>
          <a:blip r:embed="rId5"/>
          <a:stretch>
            <a:fillRect/>
          </a:stretch>
        </p:blipFill>
        <p:spPr>
          <a:xfrm>
            <a:off x="1651591" y="2587261"/>
            <a:ext cx="1395483" cy="3034319"/>
          </a:xfrm>
          <a:prstGeom prst="rect">
            <a:avLst/>
          </a:prstGeom>
        </p:spPr>
      </p:pic>
    </p:spTree>
    <p:extLst>
      <p:ext uri="{BB962C8B-B14F-4D97-AF65-F5344CB8AC3E}">
        <p14:creationId xmlns:p14="http://schemas.microsoft.com/office/powerpoint/2010/main" val="265657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D142EE-6BC1-124B-9DE9-F76E184D7980}"/>
              </a:ext>
            </a:extLst>
          </p:cNvPr>
          <p:cNvSpPr txBox="1"/>
          <p:nvPr/>
        </p:nvSpPr>
        <p:spPr>
          <a:xfrm>
            <a:off x="899592" y="404664"/>
            <a:ext cx="6526980" cy="5293757"/>
          </a:xfrm>
          <a:prstGeom prst="rect">
            <a:avLst/>
          </a:prstGeom>
          <a:noFill/>
        </p:spPr>
        <p:txBody>
          <a:bodyPr wrap="none" rtlCol="0">
            <a:spAutoFit/>
          </a:bodyPr>
          <a:lstStyle/>
          <a:p>
            <a:r>
              <a:rPr lang="fr-FR" sz="2600" b="1" dirty="0">
                <a:solidFill>
                  <a:srgbClr val="00B0F0"/>
                </a:solidFill>
              </a:rPr>
              <a:t>PROGRAMME DE LA RÉUNION</a:t>
            </a:r>
          </a:p>
          <a:p>
            <a:endParaRPr lang="fr-FR" sz="2600" dirty="0"/>
          </a:p>
          <a:p>
            <a:endParaRPr lang="fr-FR" sz="2600" dirty="0"/>
          </a:p>
          <a:p>
            <a:pPr marL="342900" indent="-342900">
              <a:buFont typeface="+mj-lt"/>
              <a:buAutoNum type="arabicPeriod"/>
            </a:pPr>
            <a:r>
              <a:rPr lang="fr-FR" sz="2600" dirty="0" smtClean="0"/>
              <a:t>La </a:t>
            </a:r>
            <a:r>
              <a:rPr lang="fr-FR" sz="2600" dirty="0"/>
              <a:t>Transition Énergétique de Monaco</a:t>
            </a:r>
          </a:p>
          <a:p>
            <a:pPr lvl="1"/>
            <a:endParaRPr lang="fr-FR" sz="2600" dirty="0"/>
          </a:p>
          <a:p>
            <a:pPr marL="342900" indent="-342900">
              <a:buFont typeface="+mj-lt"/>
              <a:buAutoNum type="arabicPeriod"/>
            </a:pPr>
            <a:r>
              <a:rPr lang="fr-FR" sz="2600" dirty="0"/>
              <a:t>Nos engagements en signant le Pacte</a:t>
            </a:r>
          </a:p>
          <a:p>
            <a:pPr marL="342900" indent="-342900">
              <a:buFont typeface="+mj-lt"/>
              <a:buAutoNum type="arabicPeriod"/>
            </a:pPr>
            <a:endParaRPr lang="fr-FR" sz="2600" dirty="0"/>
          </a:p>
          <a:p>
            <a:pPr marL="342900" indent="-342900">
              <a:buFont typeface="+mj-lt"/>
              <a:buAutoNum type="arabicPeriod"/>
            </a:pPr>
            <a:r>
              <a:rPr lang="fr-FR" sz="2600" dirty="0" smtClean="0"/>
              <a:t>L’adhésion au Pacte pour les particuliers</a:t>
            </a:r>
            <a:endParaRPr lang="fr-FR" sz="2600" dirty="0"/>
          </a:p>
          <a:p>
            <a:pPr marL="342900" indent="-342900">
              <a:buFont typeface="+mj-lt"/>
              <a:buAutoNum type="arabicPeriod"/>
            </a:pPr>
            <a:endParaRPr lang="fr-FR" sz="2600" dirty="0"/>
          </a:p>
          <a:p>
            <a:pPr marL="342900" indent="-342900">
              <a:buFont typeface="+mj-lt"/>
              <a:buAutoNum type="arabicPeriod"/>
            </a:pPr>
            <a:r>
              <a:rPr lang="fr-FR" sz="2600" dirty="0"/>
              <a:t>Questions / réponses</a:t>
            </a:r>
            <a:endParaRPr lang="fr-FR" sz="2600" dirty="0">
              <a:latin typeface="Cambria" panose="02040503050406030204" pitchFamily="18" charset="0"/>
              <a:ea typeface="Cambria" panose="02040503050406030204" pitchFamily="18" charset="0"/>
              <a:cs typeface="Times New Roman" panose="02020603050405020304" pitchFamily="18" charset="0"/>
            </a:endParaRPr>
          </a:p>
          <a:p>
            <a:endParaRPr lang="fr-FR" sz="2600" dirty="0"/>
          </a:p>
          <a:p>
            <a:endParaRPr lang="fr-FR" sz="2600" dirty="0"/>
          </a:p>
          <a:p>
            <a:endParaRPr lang="fr-FR" sz="2600" dirty="0"/>
          </a:p>
        </p:txBody>
      </p:sp>
      <p:cxnSp>
        <p:nvCxnSpPr>
          <p:cNvPr id="5" name="Connecteur droit 4">
            <a:extLst>
              <a:ext uri="{FF2B5EF4-FFF2-40B4-BE49-F238E27FC236}">
                <a16:creationId xmlns:a16="http://schemas.microsoft.com/office/drawing/2014/main" id="{E9A3809D-C79B-004A-8DE9-9270C3654824}"/>
              </a:ext>
            </a:extLst>
          </p:cNvPr>
          <p:cNvCxnSpPr/>
          <p:nvPr/>
        </p:nvCxnSpPr>
        <p:spPr>
          <a:xfrm>
            <a:off x="971600" y="836712"/>
            <a:ext cx="7416824" cy="0"/>
          </a:xfrm>
          <a:prstGeom prst="line">
            <a:avLst/>
          </a:prstGeom>
          <a:ln>
            <a:solidFill>
              <a:srgbClr val="D41C8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10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7030A0"/>
                </a:solidFill>
                <a:latin typeface="Arial Regular"/>
              </a:rPr>
              <a:t>Mobilité</a:t>
            </a:r>
          </a:p>
        </p:txBody>
      </p:sp>
      <p:sp>
        <p:nvSpPr>
          <p:cNvPr id="9" name="Rectangle 8"/>
          <p:cNvSpPr/>
          <p:nvPr/>
        </p:nvSpPr>
        <p:spPr>
          <a:xfrm>
            <a:off x="1904340" y="1879740"/>
            <a:ext cx="6988140" cy="430887"/>
          </a:xfrm>
          <a:prstGeom prst="rect">
            <a:avLst/>
          </a:prstGeom>
        </p:spPr>
        <p:txBody>
          <a:bodyPr wrap="square">
            <a:spAutoFit/>
          </a:bodyPr>
          <a:lstStyle/>
          <a:p>
            <a:r>
              <a:rPr lang="fr-FR" sz="2200" dirty="0">
                <a:latin typeface="Arial Regular"/>
              </a:rPr>
              <a:t>RESEAU DE VELOS ELECTRIQUES :</a:t>
            </a:r>
          </a:p>
        </p:txBody>
      </p:sp>
      <p:pic>
        <p:nvPicPr>
          <p:cNvPr id="4098" name="Picture 2" descr="M:\Communication\2-SUPPORTS COMM MTE\Logos 4 thèmes\Fonds blanc\Logo MOBIL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094" y="260649"/>
            <a:ext cx="1041118" cy="108011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100700" y="2860399"/>
            <a:ext cx="4608512" cy="2862322"/>
          </a:xfrm>
          <a:prstGeom prst="rect">
            <a:avLst/>
          </a:prstGeom>
          <a:noFill/>
        </p:spPr>
        <p:txBody>
          <a:bodyPr wrap="square" rtlCol="0">
            <a:spAutoFit/>
          </a:bodyPr>
          <a:lstStyle/>
          <a:p>
            <a:r>
              <a:rPr lang="fr-FR" dirty="0">
                <a:latin typeface="Arial Regular"/>
              </a:rPr>
              <a:t>Renouvellement durant l’été 2019 :</a:t>
            </a:r>
          </a:p>
          <a:p>
            <a:pPr marL="285750" indent="-285750">
              <a:buFont typeface="Arial" panose="020B0604020202020204" pitchFamily="34" charset="0"/>
              <a:buChar char="•"/>
            </a:pPr>
            <a:r>
              <a:rPr lang="fr-FR" dirty="0">
                <a:latin typeface="Arial Regular"/>
              </a:rPr>
              <a:t>Remplacement des vélos et stations</a:t>
            </a:r>
          </a:p>
          <a:p>
            <a:pPr marL="285750" indent="-285750">
              <a:buFont typeface="Arial" panose="020B0604020202020204" pitchFamily="34" charset="0"/>
              <a:buChar char="•"/>
            </a:pPr>
            <a:r>
              <a:rPr lang="fr-FR" dirty="0">
                <a:latin typeface="Arial Regular"/>
              </a:rPr>
              <a:t>Nombre vélos et stations va doubler: 300 vélos, 35 stations dont 2 stations à Beausoleil</a:t>
            </a:r>
          </a:p>
          <a:p>
            <a:pPr marL="285750" indent="-285750">
              <a:buFont typeface="Arial" panose="020B0604020202020204" pitchFamily="34" charset="0"/>
              <a:buChar char="•"/>
            </a:pPr>
            <a:r>
              <a:rPr lang="fr-FR" dirty="0">
                <a:latin typeface="Arial Regular"/>
              </a:rPr>
              <a:t>Possibilité utilisation ponctuelle, abonnement jour et semaine, abonnement annuel</a:t>
            </a:r>
          </a:p>
          <a:p>
            <a:pPr marL="285750" indent="-285750">
              <a:buFont typeface="Arial" panose="020B0604020202020204" pitchFamily="34" charset="0"/>
              <a:buChar char="•"/>
            </a:pPr>
            <a:r>
              <a:rPr lang="fr-FR" dirty="0">
                <a:latin typeface="Arial Regular"/>
              </a:rPr>
              <a:t>Utilisable par tous, incluant les touristes</a:t>
            </a:r>
          </a:p>
          <a:p>
            <a:endParaRPr lang="fr-FR" dirty="0">
              <a:latin typeface="Arial Regular"/>
            </a:endParaRPr>
          </a:p>
        </p:txBody>
      </p:sp>
      <p:pic>
        <p:nvPicPr>
          <p:cNvPr id="4" name="Imag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7584" y="2996952"/>
            <a:ext cx="3158533" cy="2042921"/>
          </a:xfrm>
          <a:prstGeom prst="rect">
            <a:avLst/>
          </a:prstGeom>
        </p:spPr>
      </p:pic>
    </p:spTree>
    <p:extLst>
      <p:ext uri="{BB962C8B-B14F-4D97-AF65-F5344CB8AC3E}">
        <p14:creationId xmlns:p14="http://schemas.microsoft.com/office/powerpoint/2010/main" val="344755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7030A0"/>
                </a:solidFill>
                <a:latin typeface="Arial Regular"/>
              </a:rPr>
              <a:t>Mobilité</a:t>
            </a:r>
          </a:p>
        </p:txBody>
      </p:sp>
      <p:sp>
        <p:nvSpPr>
          <p:cNvPr id="9" name="Rectangle 8"/>
          <p:cNvSpPr/>
          <p:nvPr/>
        </p:nvSpPr>
        <p:spPr>
          <a:xfrm>
            <a:off x="1904340" y="1879740"/>
            <a:ext cx="4320480" cy="430887"/>
          </a:xfrm>
          <a:prstGeom prst="rect">
            <a:avLst/>
          </a:prstGeom>
        </p:spPr>
        <p:txBody>
          <a:bodyPr wrap="square">
            <a:spAutoFit/>
          </a:bodyPr>
          <a:lstStyle/>
          <a:p>
            <a:r>
              <a:rPr lang="fr-FR" sz="2200" dirty="0">
                <a:latin typeface="Arial Regular"/>
              </a:rPr>
              <a:t>RESSOURCES DISPONIBLES :</a:t>
            </a:r>
          </a:p>
        </p:txBody>
      </p:sp>
      <p:pic>
        <p:nvPicPr>
          <p:cNvPr id="4098" name="Picture 2" descr="M:\Communication\2-SUPPORTS COMM MTE\Logos 4 thèmes\Fonds blanc\Logo MOBIL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094" y="260649"/>
            <a:ext cx="1041118" cy="108011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211960" y="2731549"/>
            <a:ext cx="4313147" cy="646331"/>
          </a:xfrm>
          <a:prstGeom prst="rect">
            <a:avLst/>
          </a:prstGeom>
          <a:noFill/>
        </p:spPr>
        <p:txBody>
          <a:bodyPr wrap="square" rtlCol="0">
            <a:spAutoFit/>
          </a:bodyPr>
          <a:lstStyle/>
          <a:p>
            <a:r>
              <a:rPr lang="fr-FR" dirty="0">
                <a:latin typeface="Arial Regular"/>
              </a:rPr>
              <a:t>Appli internationale Charge </a:t>
            </a:r>
            <a:r>
              <a:rPr lang="fr-FR" dirty="0" err="1">
                <a:latin typeface="Arial Regular"/>
              </a:rPr>
              <a:t>Map</a:t>
            </a:r>
            <a:r>
              <a:rPr lang="fr-FR" dirty="0">
                <a:latin typeface="Arial Regular"/>
              </a:rPr>
              <a:t> – Carte des bornes</a:t>
            </a:r>
            <a:endParaRPr lang="fr-FR" dirty="0"/>
          </a:p>
        </p:txBody>
      </p:sp>
      <p:pic>
        <p:nvPicPr>
          <p:cNvPr id="5" name="Image 4"/>
          <p:cNvPicPr>
            <a:picLocks noChangeAspect="1"/>
          </p:cNvPicPr>
          <p:nvPr/>
        </p:nvPicPr>
        <p:blipFill>
          <a:blip r:embed="rId4"/>
          <a:stretch>
            <a:fillRect/>
          </a:stretch>
        </p:blipFill>
        <p:spPr>
          <a:xfrm>
            <a:off x="1115616" y="2440263"/>
            <a:ext cx="2592288" cy="951903"/>
          </a:xfrm>
          <a:prstGeom prst="rect">
            <a:avLst/>
          </a:prstGeom>
        </p:spPr>
      </p:pic>
      <p:pic>
        <p:nvPicPr>
          <p:cNvPr id="7" name="Image 6"/>
          <p:cNvPicPr>
            <a:picLocks noChangeAspect="1"/>
          </p:cNvPicPr>
          <p:nvPr/>
        </p:nvPicPr>
        <p:blipFill>
          <a:blip r:embed="rId5"/>
          <a:stretch>
            <a:fillRect/>
          </a:stretch>
        </p:blipFill>
        <p:spPr>
          <a:xfrm>
            <a:off x="1403648" y="3933056"/>
            <a:ext cx="2304256" cy="1469644"/>
          </a:xfrm>
          <a:prstGeom prst="rect">
            <a:avLst/>
          </a:prstGeom>
        </p:spPr>
      </p:pic>
      <p:sp>
        <p:nvSpPr>
          <p:cNvPr id="11" name="ZoneTexte 10"/>
          <p:cNvSpPr txBox="1"/>
          <p:nvPr/>
        </p:nvSpPr>
        <p:spPr>
          <a:xfrm>
            <a:off x="4211960" y="4303194"/>
            <a:ext cx="4313147" cy="369332"/>
          </a:xfrm>
          <a:prstGeom prst="rect">
            <a:avLst/>
          </a:prstGeom>
          <a:noFill/>
        </p:spPr>
        <p:txBody>
          <a:bodyPr wrap="square" rtlCol="0">
            <a:spAutoFit/>
          </a:bodyPr>
          <a:lstStyle/>
          <a:p>
            <a:r>
              <a:rPr lang="fr-FR" dirty="0" err="1">
                <a:latin typeface="Arial Regular"/>
              </a:rPr>
              <a:t>CityMapper</a:t>
            </a:r>
            <a:r>
              <a:rPr lang="fr-FR" dirty="0">
                <a:latin typeface="Arial Regular"/>
              </a:rPr>
              <a:t> pour Monaco dès </a:t>
            </a:r>
            <a:r>
              <a:rPr lang="fr-FR" dirty="0" smtClean="0">
                <a:latin typeface="Arial Regular"/>
              </a:rPr>
              <a:t>l’</a:t>
            </a:r>
            <a:r>
              <a:rPr lang="fr-FR" dirty="0" smtClean="0">
                <a:latin typeface="Arial Regular"/>
              </a:rPr>
              <a:t>été 2019</a:t>
            </a:r>
            <a:endParaRPr lang="fr-FR" dirty="0"/>
          </a:p>
        </p:txBody>
      </p:sp>
    </p:spTree>
    <p:extLst>
      <p:ext uri="{BB962C8B-B14F-4D97-AF65-F5344CB8AC3E}">
        <p14:creationId xmlns:p14="http://schemas.microsoft.com/office/powerpoint/2010/main" val="341782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A1730D70-ED80-1A42-907E-3CF757A73E6A}"/>
              </a:ext>
            </a:extLst>
          </p:cNvPr>
          <p:cNvSpPr txBox="1">
            <a:spLocks/>
          </p:cNvSpPr>
          <p:nvPr/>
        </p:nvSpPr>
        <p:spPr>
          <a:xfrm>
            <a:off x="1187623" y="332656"/>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dirty="0"/>
              <a:t>Evénements grand </a:t>
            </a:r>
            <a:r>
              <a:rPr lang="fr-FR" dirty="0" smtClean="0"/>
              <a:t>publi</a:t>
            </a:r>
            <a:r>
              <a:rPr lang="fr-FR" dirty="0" smtClean="0"/>
              <a:t>c</a:t>
            </a:r>
            <a:endParaRPr lang="fr-FR" dirty="0"/>
          </a:p>
        </p:txBody>
      </p:sp>
      <p:pic>
        <p:nvPicPr>
          <p:cNvPr id="7" name="Image 6"/>
          <p:cNvPicPr>
            <a:picLocks noChangeAspect="1"/>
          </p:cNvPicPr>
          <p:nvPr/>
        </p:nvPicPr>
        <p:blipFill>
          <a:blip r:embed="rId3"/>
          <a:stretch>
            <a:fillRect/>
          </a:stretch>
        </p:blipFill>
        <p:spPr>
          <a:xfrm>
            <a:off x="1691680" y="1220911"/>
            <a:ext cx="5943600" cy="4848225"/>
          </a:xfrm>
          <a:prstGeom prst="rect">
            <a:avLst/>
          </a:prstGeom>
        </p:spPr>
      </p:pic>
    </p:spTree>
    <p:extLst>
      <p:ext uri="{BB962C8B-B14F-4D97-AF65-F5344CB8AC3E}">
        <p14:creationId xmlns:p14="http://schemas.microsoft.com/office/powerpoint/2010/main" val="19634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22C7AC1-6EAA-A34C-8BCB-145967602ED4}"/>
              </a:ext>
            </a:extLst>
          </p:cNvPr>
          <p:cNvSpPr txBox="1">
            <a:spLocks/>
          </p:cNvSpPr>
          <p:nvPr>
            <p:custDataLst>
              <p:tags r:id="rId1"/>
            </p:custDataLst>
          </p:nvPr>
        </p:nvSpPr>
        <p:spPr bwMode="auto">
          <a:xfrm>
            <a:off x="1167877" y="1958617"/>
            <a:ext cx="7380896" cy="930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defTabSz="457200" rtl="0" eaLnBrk="0" fontAlgn="base" hangingPunct="0">
              <a:spcBef>
                <a:spcPts val="0"/>
              </a:spcBef>
              <a:spcAft>
                <a:spcPts val="0"/>
              </a:spcAft>
              <a:defRPr sz="800" kern="1200" baseline="0">
                <a:solidFill>
                  <a:schemeClr val="tx1"/>
                </a:solidFill>
                <a:latin typeface="Times New Roman"/>
                <a:ea typeface="+mj-ea"/>
                <a:cs typeface="Times New Roman"/>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fr-FR" altLang="fr-FR" sz="5000" b="1" dirty="0">
                <a:solidFill>
                  <a:srgbClr val="00B0F0"/>
                </a:solidFill>
                <a:latin typeface="+mj-lt"/>
                <a:cs typeface="Times New Roman" pitchFamily="18" charset="0"/>
              </a:rPr>
              <a:t>Partie II</a:t>
            </a:r>
            <a:endParaRPr lang="fr-FR" altLang="fr-FR" sz="3200" dirty="0">
              <a:solidFill>
                <a:srgbClr val="D41C85"/>
              </a:solidFill>
              <a:latin typeface="+mj-lt"/>
              <a:cs typeface="Times New Roman" pitchFamily="18" charset="0"/>
            </a:endParaRPr>
          </a:p>
        </p:txBody>
      </p:sp>
      <p:sp>
        <p:nvSpPr>
          <p:cNvPr id="4" name="Titre 1">
            <a:extLst>
              <a:ext uri="{FF2B5EF4-FFF2-40B4-BE49-F238E27FC236}">
                <a16:creationId xmlns:a16="http://schemas.microsoft.com/office/drawing/2014/main" id="{590B32C7-8F0E-7544-B6F2-A9574BE705BB}"/>
              </a:ext>
            </a:extLst>
          </p:cNvPr>
          <p:cNvSpPr txBox="1">
            <a:spLocks/>
          </p:cNvSpPr>
          <p:nvPr>
            <p:custDataLst>
              <p:tags r:id="rId2"/>
            </p:custDataLst>
          </p:nvPr>
        </p:nvSpPr>
        <p:spPr bwMode="auto">
          <a:xfrm>
            <a:off x="1172232" y="2888940"/>
            <a:ext cx="7380896" cy="187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a:ea typeface="MS PGothic" pitchFamily="34" charset="-128"/>
                <a:cs typeface="Times New Roman"/>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fr-FR" sz="4000" dirty="0" smtClean="0">
                <a:solidFill>
                  <a:srgbClr val="D41C85"/>
                </a:solidFill>
                <a:latin typeface="+mj-lt"/>
              </a:rPr>
              <a:t>Nos engageme</a:t>
            </a:r>
            <a:r>
              <a:rPr lang="fr-FR" sz="4000" dirty="0" smtClean="0">
                <a:solidFill>
                  <a:srgbClr val="D41C85"/>
                </a:solidFill>
                <a:latin typeface="+mj-lt"/>
              </a:rPr>
              <a:t>nts en signant le Pacte</a:t>
            </a:r>
            <a:endParaRPr lang="fr-FR" sz="3600" dirty="0">
              <a:solidFill>
                <a:srgbClr val="D41C85"/>
              </a:solidFill>
              <a:latin typeface="+mj-lt"/>
            </a:endParaRPr>
          </a:p>
        </p:txBody>
      </p:sp>
      <p:sp>
        <p:nvSpPr>
          <p:cNvPr id="5" name="ZoneTexte 4">
            <a:extLst>
              <a:ext uri="{FF2B5EF4-FFF2-40B4-BE49-F238E27FC236}">
                <a16:creationId xmlns:a16="http://schemas.microsoft.com/office/drawing/2014/main" id="{0198AF29-7756-BF44-89F5-06AA35B1E4D7}"/>
              </a:ext>
            </a:extLst>
          </p:cNvPr>
          <p:cNvSpPr txBox="1"/>
          <p:nvPr/>
        </p:nvSpPr>
        <p:spPr>
          <a:xfrm>
            <a:off x="3131840" y="4761148"/>
            <a:ext cx="2160240" cy="369332"/>
          </a:xfrm>
          <a:prstGeom prst="rect">
            <a:avLst/>
          </a:prstGeom>
          <a:noFill/>
        </p:spPr>
        <p:txBody>
          <a:bodyPr wrap="square" rtlCol="0">
            <a:spAutoFit/>
          </a:bodyPr>
          <a:lstStyle/>
          <a:p>
            <a:pPr algn="ctr"/>
            <a:r>
              <a:rPr lang="fr-FR" dirty="0">
                <a:solidFill>
                  <a:srgbClr val="D41C85"/>
                </a:solidFill>
              </a:rPr>
              <a:t>Votre logo</a:t>
            </a:r>
          </a:p>
        </p:txBody>
      </p:sp>
    </p:spTree>
    <p:extLst>
      <p:ext uri="{BB962C8B-B14F-4D97-AF65-F5344CB8AC3E}">
        <p14:creationId xmlns:p14="http://schemas.microsoft.com/office/powerpoint/2010/main" val="261479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1EB5FFA2-B24E-C842-813E-072BF973A587}"/>
              </a:ext>
            </a:extLst>
          </p:cNvPr>
          <p:cNvSpPr txBox="1">
            <a:spLocks/>
          </p:cNvSpPr>
          <p:nvPr/>
        </p:nvSpPr>
        <p:spPr>
          <a:xfrm>
            <a:off x="1885860" y="404323"/>
            <a:ext cx="5040560"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pPr marL="12700"/>
            <a:r>
              <a:rPr lang="fr-FR" dirty="0">
                <a:solidFill>
                  <a:schemeClr val="tx1"/>
                </a:solidFill>
              </a:rPr>
              <a:t>NOS ENGAGEMENTS</a:t>
            </a:r>
            <a:r>
              <a:rPr lang="fr-FR" dirty="0">
                <a:solidFill>
                  <a:srgbClr val="7030A0"/>
                </a:solidFill>
              </a:rPr>
              <a:t> </a:t>
            </a:r>
          </a:p>
          <a:p>
            <a:pPr marL="12700"/>
            <a:r>
              <a:rPr lang="fr-FR" dirty="0">
                <a:solidFill>
                  <a:schemeClr val="tx1"/>
                </a:solidFill>
              </a:rPr>
              <a:t>EN SIGNANT LE PACTE</a:t>
            </a:r>
          </a:p>
        </p:txBody>
      </p:sp>
      <p:sp>
        <p:nvSpPr>
          <p:cNvPr id="5" name="ZoneTexte 4">
            <a:extLst>
              <a:ext uri="{FF2B5EF4-FFF2-40B4-BE49-F238E27FC236}">
                <a16:creationId xmlns:a16="http://schemas.microsoft.com/office/drawing/2014/main" id="{5CF511FD-E6D7-5342-A70E-20D2B4D58739}"/>
              </a:ext>
            </a:extLst>
          </p:cNvPr>
          <p:cNvSpPr txBox="1"/>
          <p:nvPr/>
        </p:nvSpPr>
        <p:spPr>
          <a:xfrm>
            <a:off x="6953233" y="477267"/>
            <a:ext cx="2160240" cy="369332"/>
          </a:xfrm>
          <a:prstGeom prst="rect">
            <a:avLst/>
          </a:prstGeom>
          <a:noFill/>
        </p:spPr>
        <p:txBody>
          <a:bodyPr wrap="square" rtlCol="0">
            <a:spAutoFit/>
          </a:bodyPr>
          <a:lstStyle/>
          <a:p>
            <a:pPr algn="ctr"/>
            <a:r>
              <a:rPr lang="fr-FR" dirty="0">
                <a:solidFill>
                  <a:srgbClr val="D41C85"/>
                </a:solidFill>
              </a:rPr>
              <a:t>Votre logo</a:t>
            </a:r>
          </a:p>
        </p:txBody>
      </p:sp>
      <p:pic>
        <p:nvPicPr>
          <p:cNvPr id="16" name="Picture 2" descr="M:\Communication\2-SUPPORTS COMM MTE\Logos 4 thèmes\Fonds blanc\Logo BATIMENT.png">
            <a:extLst>
              <a:ext uri="{FF2B5EF4-FFF2-40B4-BE49-F238E27FC236}">
                <a16:creationId xmlns:a16="http://schemas.microsoft.com/office/drawing/2014/main" id="{F6112941-FFF5-8E48-A5D9-2563BF28D6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479" y="4495525"/>
            <a:ext cx="1041119" cy="108012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214DB512-3BF0-7241-ACF2-A9585C2426D0}"/>
              </a:ext>
            </a:extLst>
          </p:cNvPr>
          <p:cNvSpPr txBox="1"/>
          <p:nvPr/>
        </p:nvSpPr>
        <p:spPr>
          <a:xfrm>
            <a:off x="2992078" y="2294701"/>
            <a:ext cx="7203779" cy="400110"/>
          </a:xfrm>
          <a:prstGeom prst="rect">
            <a:avLst/>
          </a:prstGeom>
          <a:noFill/>
        </p:spPr>
        <p:txBody>
          <a:bodyPr wrap="square" rtlCol="0">
            <a:spAutoFit/>
          </a:bodyPr>
          <a:lstStyle/>
          <a:p>
            <a:pPr>
              <a:buClr>
                <a:srgbClr val="7C2F85"/>
              </a:buClr>
              <a:buSzPct val="150000"/>
            </a:pPr>
            <a:r>
              <a:rPr lang="fr-FR" sz="2000" b="1" dirty="0">
                <a:solidFill>
                  <a:srgbClr val="7030A0"/>
                </a:solidFill>
                <a:latin typeface="+mn-lt"/>
                <a:ea typeface="Helvetica Neue" panose="02000206000000020004" pitchFamily="2" charset="0"/>
              </a:rPr>
              <a:t>2●▶︎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18" name="ZoneTexte 17">
            <a:extLst>
              <a:ext uri="{FF2B5EF4-FFF2-40B4-BE49-F238E27FC236}">
                <a16:creationId xmlns:a16="http://schemas.microsoft.com/office/drawing/2014/main" id="{02D979C7-E12E-C24E-9F3F-480AFEC3EFB6}"/>
              </a:ext>
            </a:extLst>
          </p:cNvPr>
          <p:cNvSpPr txBox="1"/>
          <p:nvPr/>
        </p:nvSpPr>
        <p:spPr>
          <a:xfrm>
            <a:off x="2992078" y="3406312"/>
            <a:ext cx="7203779" cy="400110"/>
          </a:xfrm>
          <a:prstGeom prst="rect">
            <a:avLst/>
          </a:prstGeom>
          <a:noFill/>
        </p:spPr>
        <p:txBody>
          <a:bodyPr wrap="square" rtlCol="0">
            <a:spAutoFit/>
          </a:bodyPr>
          <a:lstStyle/>
          <a:p>
            <a:pPr>
              <a:buClr>
                <a:srgbClr val="7C2F85"/>
              </a:buClr>
              <a:buSzPct val="150000"/>
            </a:pPr>
            <a:r>
              <a:rPr lang="fr-FR" sz="2000" b="1" dirty="0">
                <a:solidFill>
                  <a:srgbClr val="01B04E"/>
                </a:solidFill>
                <a:latin typeface="+mn-lt"/>
                <a:ea typeface="Helvetica Neue" panose="02000206000000020004" pitchFamily="2" charset="0"/>
              </a:rPr>
              <a:t>3●▶︎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19" name="ZoneTexte 18">
            <a:extLst>
              <a:ext uri="{FF2B5EF4-FFF2-40B4-BE49-F238E27FC236}">
                <a16:creationId xmlns:a16="http://schemas.microsoft.com/office/drawing/2014/main" id="{7A82550D-4EF0-E148-97DA-884AEC54C26E}"/>
              </a:ext>
            </a:extLst>
          </p:cNvPr>
          <p:cNvSpPr txBox="1"/>
          <p:nvPr/>
        </p:nvSpPr>
        <p:spPr>
          <a:xfrm>
            <a:off x="2975445" y="3932158"/>
            <a:ext cx="7203779" cy="400110"/>
          </a:xfrm>
          <a:prstGeom prst="rect">
            <a:avLst/>
          </a:prstGeom>
          <a:noFill/>
        </p:spPr>
        <p:txBody>
          <a:bodyPr wrap="square" rtlCol="0">
            <a:spAutoFit/>
          </a:bodyPr>
          <a:lstStyle/>
          <a:p>
            <a:pPr>
              <a:buClr>
                <a:srgbClr val="7C2F85"/>
              </a:buClr>
              <a:buSzPct val="150000"/>
            </a:pPr>
            <a:r>
              <a:rPr lang="fr-FR" sz="2000" b="1" dirty="0">
                <a:solidFill>
                  <a:srgbClr val="01B04E"/>
                </a:solidFill>
                <a:latin typeface="+mn-lt"/>
                <a:ea typeface="Helvetica Neue" panose="02000206000000020004" pitchFamily="2" charset="0"/>
              </a:rPr>
              <a:t>4●▶︎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20" name="ZoneTexte 19">
            <a:extLst>
              <a:ext uri="{FF2B5EF4-FFF2-40B4-BE49-F238E27FC236}">
                <a16:creationId xmlns:a16="http://schemas.microsoft.com/office/drawing/2014/main" id="{49C50637-F2E8-B64F-9888-2B80C344D9D8}"/>
              </a:ext>
            </a:extLst>
          </p:cNvPr>
          <p:cNvSpPr txBox="1"/>
          <p:nvPr/>
        </p:nvSpPr>
        <p:spPr>
          <a:xfrm>
            <a:off x="3056853" y="4869379"/>
            <a:ext cx="7203779" cy="400110"/>
          </a:xfrm>
          <a:prstGeom prst="rect">
            <a:avLst/>
          </a:prstGeom>
          <a:noFill/>
        </p:spPr>
        <p:txBody>
          <a:bodyPr wrap="square" rtlCol="0">
            <a:spAutoFit/>
          </a:bodyPr>
          <a:lstStyle/>
          <a:p>
            <a:pPr>
              <a:buClr>
                <a:srgbClr val="7C2F85"/>
              </a:buClr>
              <a:buSzPct val="150000"/>
            </a:pPr>
            <a:r>
              <a:rPr lang="fr-FR" sz="2000" b="1" dirty="0">
                <a:solidFill>
                  <a:srgbClr val="0074B0"/>
                </a:solidFill>
                <a:latin typeface="+mn-lt"/>
                <a:ea typeface="Helvetica Neue" panose="02000206000000020004" pitchFamily="2" charset="0"/>
              </a:rPr>
              <a:t>5●▶︎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21" name="ZoneTexte 20">
            <a:extLst>
              <a:ext uri="{FF2B5EF4-FFF2-40B4-BE49-F238E27FC236}">
                <a16:creationId xmlns:a16="http://schemas.microsoft.com/office/drawing/2014/main" id="{B318B32B-B0DD-A64E-A0C8-8CB29D2382E6}"/>
              </a:ext>
            </a:extLst>
          </p:cNvPr>
          <p:cNvSpPr txBox="1"/>
          <p:nvPr/>
        </p:nvSpPr>
        <p:spPr>
          <a:xfrm>
            <a:off x="3056853" y="5395225"/>
            <a:ext cx="7203779" cy="400110"/>
          </a:xfrm>
          <a:prstGeom prst="rect">
            <a:avLst/>
          </a:prstGeom>
          <a:noFill/>
        </p:spPr>
        <p:txBody>
          <a:bodyPr wrap="square" rtlCol="0">
            <a:spAutoFit/>
          </a:bodyPr>
          <a:lstStyle/>
          <a:p>
            <a:pPr>
              <a:buClr>
                <a:srgbClr val="7C2F85"/>
              </a:buClr>
              <a:buSzPct val="150000"/>
            </a:pPr>
            <a:r>
              <a:rPr lang="fr-FR" sz="2000" b="1" dirty="0">
                <a:solidFill>
                  <a:srgbClr val="0074B0"/>
                </a:solidFill>
                <a:latin typeface="+mn-lt"/>
                <a:ea typeface="Helvetica Neue" panose="02000206000000020004" pitchFamily="2" charset="0"/>
              </a:rPr>
              <a:t>6●▶︎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22" name="ZoneTexte 21">
            <a:extLst>
              <a:ext uri="{FF2B5EF4-FFF2-40B4-BE49-F238E27FC236}">
                <a16:creationId xmlns:a16="http://schemas.microsoft.com/office/drawing/2014/main" id="{DD2A2068-77E4-CA4B-A372-86EFCFAC7EC2}"/>
              </a:ext>
            </a:extLst>
          </p:cNvPr>
          <p:cNvSpPr txBox="1"/>
          <p:nvPr/>
        </p:nvSpPr>
        <p:spPr>
          <a:xfrm>
            <a:off x="2992078" y="1772816"/>
            <a:ext cx="7203779" cy="400110"/>
          </a:xfrm>
          <a:prstGeom prst="rect">
            <a:avLst/>
          </a:prstGeom>
          <a:noFill/>
        </p:spPr>
        <p:txBody>
          <a:bodyPr wrap="square" rtlCol="0">
            <a:spAutoFit/>
          </a:bodyPr>
          <a:lstStyle/>
          <a:p>
            <a:pPr>
              <a:buClr>
                <a:srgbClr val="7C2F85"/>
              </a:buClr>
              <a:buSzPct val="150000"/>
            </a:pPr>
            <a:r>
              <a:rPr lang="fr-FR" sz="2000" b="1" dirty="0">
                <a:solidFill>
                  <a:srgbClr val="7030A0"/>
                </a:solidFill>
                <a:latin typeface="+mn-lt"/>
                <a:ea typeface="Helvetica Neue" panose="02000206000000020004" pitchFamily="2" charset="0"/>
              </a:rPr>
              <a:t>1●▶︎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pic>
        <p:nvPicPr>
          <p:cNvPr id="23" name="Picture 2" descr="M:\Communication\2-SUPPORTS COMM MTE\Logos 4 thèmes\Fonds blanc\Logo MOBILITE.png">
            <a:extLst>
              <a:ext uri="{FF2B5EF4-FFF2-40B4-BE49-F238E27FC236}">
                <a16:creationId xmlns:a16="http://schemas.microsoft.com/office/drawing/2014/main" id="{2F1B3D3E-EB8A-D84B-82F6-88757FBD22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030" y="1675130"/>
            <a:ext cx="1041118" cy="10801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Communication\2-SUPPORTS COMM MTE\Logos 4 thèmes\Fonds blanc\Logo DECHETS.png">
            <a:extLst>
              <a:ext uri="{FF2B5EF4-FFF2-40B4-BE49-F238E27FC236}">
                <a16:creationId xmlns:a16="http://schemas.microsoft.com/office/drawing/2014/main" id="{54F2CE06-0B47-5B4F-AE67-502E468CD7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677" y="3258891"/>
            <a:ext cx="1041118" cy="10801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Communication\2-SUPPORTS COMM MTE\Logos 4 thèmes\Fonds blanc\Logo ENERGIE.png">
            <a:extLst>
              <a:ext uri="{FF2B5EF4-FFF2-40B4-BE49-F238E27FC236}">
                <a16:creationId xmlns:a16="http://schemas.microsoft.com/office/drawing/2014/main" id="{8510DF59-8D7F-A84D-9A0C-4C5944C5E0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0221" y="5257763"/>
            <a:ext cx="1032527" cy="107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3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1EB5FFA2-B24E-C842-813E-072BF973A587}"/>
              </a:ext>
            </a:extLst>
          </p:cNvPr>
          <p:cNvSpPr txBox="1">
            <a:spLocks/>
          </p:cNvSpPr>
          <p:nvPr/>
        </p:nvSpPr>
        <p:spPr>
          <a:xfrm>
            <a:off x="1885860" y="404323"/>
            <a:ext cx="5040560"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pPr marL="12700"/>
            <a:r>
              <a:rPr lang="fr-FR" dirty="0" smtClean="0">
                <a:solidFill>
                  <a:schemeClr val="tx1"/>
                </a:solidFill>
              </a:rPr>
              <a:t>NOS ACTIONS POUR REPONDRE A CES ENGAGEMENTS</a:t>
            </a:r>
            <a:endParaRPr lang="fr-FR" dirty="0">
              <a:solidFill>
                <a:srgbClr val="7030A0"/>
              </a:solidFill>
            </a:endParaRPr>
          </a:p>
        </p:txBody>
      </p:sp>
      <p:sp>
        <p:nvSpPr>
          <p:cNvPr id="5" name="ZoneTexte 4">
            <a:extLst>
              <a:ext uri="{FF2B5EF4-FFF2-40B4-BE49-F238E27FC236}">
                <a16:creationId xmlns:a16="http://schemas.microsoft.com/office/drawing/2014/main" id="{5CF511FD-E6D7-5342-A70E-20D2B4D58739}"/>
              </a:ext>
            </a:extLst>
          </p:cNvPr>
          <p:cNvSpPr txBox="1"/>
          <p:nvPr/>
        </p:nvSpPr>
        <p:spPr>
          <a:xfrm>
            <a:off x="6953233" y="477267"/>
            <a:ext cx="2160240" cy="369332"/>
          </a:xfrm>
          <a:prstGeom prst="rect">
            <a:avLst/>
          </a:prstGeom>
          <a:noFill/>
        </p:spPr>
        <p:txBody>
          <a:bodyPr wrap="square" rtlCol="0">
            <a:spAutoFit/>
          </a:bodyPr>
          <a:lstStyle/>
          <a:p>
            <a:pPr algn="ctr"/>
            <a:r>
              <a:rPr lang="fr-FR" dirty="0">
                <a:solidFill>
                  <a:srgbClr val="D41C85"/>
                </a:solidFill>
              </a:rPr>
              <a:t>Votre logo</a:t>
            </a:r>
          </a:p>
        </p:txBody>
      </p:sp>
      <p:pic>
        <p:nvPicPr>
          <p:cNvPr id="16" name="Picture 2" descr="M:\Communication\2-SUPPORTS COMM MTE\Logos 4 thèmes\Fonds blanc\Logo BATIMENT.png">
            <a:extLst>
              <a:ext uri="{FF2B5EF4-FFF2-40B4-BE49-F238E27FC236}">
                <a16:creationId xmlns:a16="http://schemas.microsoft.com/office/drawing/2014/main" id="{F6112941-FFF5-8E48-A5D9-2563BF28D6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479" y="4495525"/>
            <a:ext cx="1041119" cy="108012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214DB512-3BF0-7241-ACF2-A9585C2426D0}"/>
              </a:ext>
            </a:extLst>
          </p:cNvPr>
          <p:cNvSpPr txBox="1"/>
          <p:nvPr/>
        </p:nvSpPr>
        <p:spPr>
          <a:xfrm>
            <a:off x="2992078" y="2294701"/>
            <a:ext cx="7203779" cy="400110"/>
          </a:xfrm>
          <a:prstGeom prst="rect">
            <a:avLst/>
          </a:prstGeom>
          <a:noFill/>
        </p:spPr>
        <p:txBody>
          <a:bodyPr wrap="square" rtlCol="0">
            <a:spAutoFit/>
          </a:bodyPr>
          <a:lstStyle/>
          <a:p>
            <a:pPr>
              <a:buClr>
                <a:srgbClr val="7C2F85"/>
              </a:buClr>
              <a:buSzPct val="150000"/>
            </a:pPr>
            <a:r>
              <a:rPr lang="fr-FR" sz="2000" b="1" dirty="0">
                <a:solidFill>
                  <a:srgbClr val="7030A0"/>
                </a:solidFill>
                <a:latin typeface="+mn-lt"/>
                <a:ea typeface="Helvetica Neue" panose="02000206000000020004" pitchFamily="2" charset="0"/>
              </a:rPr>
              <a:t>2●▶︎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18" name="ZoneTexte 17">
            <a:extLst>
              <a:ext uri="{FF2B5EF4-FFF2-40B4-BE49-F238E27FC236}">
                <a16:creationId xmlns:a16="http://schemas.microsoft.com/office/drawing/2014/main" id="{02D979C7-E12E-C24E-9F3F-480AFEC3EFB6}"/>
              </a:ext>
            </a:extLst>
          </p:cNvPr>
          <p:cNvSpPr txBox="1"/>
          <p:nvPr/>
        </p:nvSpPr>
        <p:spPr>
          <a:xfrm>
            <a:off x="2992078" y="3406312"/>
            <a:ext cx="7203779" cy="400110"/>
          </a:xfrm>
          <a:prstGeom prst="rect">
            <a:avLst/>
          </a:prstGeom>
          <a:noFill/>
        </p:spPr>
        <p:txBody>
          <a:bodyPr wrap="square" rtlCol="0">
            <a:spAutoFit/>
          </a:bodyPr>
          <a:lstStyle/>
          <a:p>
            <a:pPr>
              <a:buClr>
                <a:srgbClr val="7C2F85"/>
              </a:buClr>
              <a:buSzPct val="150000"/>
            </a:pPr>
            <a:r>
              <a:rPr lang="fr-FR" sz="2000" b="1" dirty="0">
                <a:solidFill>
                  <a:srgbClr val="01B04E"/>
                </a:solidFill>
                <a:latin typeface="+mn-lt"/>
                <a:ea typeface="Helvetica Neue" panose="02000206000000020004" pitchFamily="2" charset="0"/>
              </a:rPr>
              <a:t>3●▶︎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19" name="ZoneTexte 18">
            <a:extLst>
              <a:ext uri="{FF2B5EF4-FFF2-40B4-BE49-F238E27FC236}">
                <a16:creationId xmlns:a16="http://schemas.microsoft.com/office/drawing/2014/main" id="{7A82550D-4EF0-E148-97DA-884AEC54C26E}"/>
              </a:ext>
            </a:extLst>
          </p:cNvPr>
          <p:cNvSpPr txBox="1"/>
          <p:nvPr/>
        </p:nvSpPr>
        <p:spPr>
          <a:xfrm>
            <a:off x="2975445" y="3932158"/>
            <a:ext cx="7203779" cy="400110"/>
          </a:xfrm>
          <a:prstGeom prst="rect">
            <a:avLst/>
          </a:prstGeom>
          <a:noFill/>
        </p:spPr>
        <p:txBody>
          <a:bodyPr wrap="square" rtlCol="0">
            <a:spAutoFit/>
          </a:bodyPr>
          <a:lstStyle/>
          <a:p>
            <a:pPr>
              <a:buClr>
                <a:srgbClr val="7C2F85"/>
              </a:buClr>
              <a:buSzPct val="150000"/>
            </a:pPr>
            <a:r>
              <a:rPr lang="fr-FR" sz="2000" b="1" dirty="0">
                <a:solidFill>
                  <a:srgbClr val="01B04E"/>
                </a:solidFill>
                <a:latin typeface="+mn-lt"/>
                <a:ea typeface="Helvetica Neue" panose="02000206000000020004" pitchFamily="2" charset="0"/>
              </a:rPr>
              <a:t>4●▶︎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20" name="ZoneTexte 19">
            <a:extLst>
              <a:ext uri="{FF2B5EF4-FFF2-40B4-BE49-F238E27FC236}">
                <a16:creationId xmlns:a16="http://schemas.microsoft.com/office/drawing/2014/main" id="{49C50637-F2E8-B64F-9888-2B80C344D9D8}"/>
              </a:ext>
            </a:extLst>
          </p:cNvPr>
          <p:cNvSpPr txBox="1"/>
          <p:nvPr/>
        </p:nvSpPr>
        <p:spPr>
          <a:xfrm>
            <a:off x="3056853" y="4869379"/>
            <a:ext cx="7203779" cy="400110"/>
          </a:xfrm>
          <a:prstGeom prst="rect">
            <a:avLst/>
          </a:prstGeom>
          <a:noFill/>
        </p:spPr>
        <p:txBody>
          <a:bodyPr wrap="square" rtlCol="0">
            <a:spAutoFit/>
          </a:bodyPr>
          <a:lstStyle/>
          <a:p>
            <a:pPr>
              <a:buClr>
                <a:srgbClr val="7C2F85"/>
              </a:buClr>
              <a:buSzPct val="150000"/>
            </a:pPr>
            <a:r>
              <a:rPr lang="fr-FR" sz="2000" b="1" dirty="0">
                <a:solidFill>
                  <a:srgbClr val="0074B0"/>
                </a:solidFill>
                <a:latin typeface="+mn-lt"/>
                <a:ea typeface="Helvetica Neue" panose="02000206000000020004" pitchFamily="2" charset="0"/>
              </a:rPr>
              <a:t>5●▶︎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21" name="ZoneTexte 20">
            <a:extLst>
              <a:ext uri="{FF2B5EF4-FFF2-40B4-BE49-F238E27FC236}">
                <a16:creationId xmlns:a16="http://schemas.microsoft.com/office/drawing/2014/main" id="{B318B32B-B0DD-A64E-A0C8-8CB29D2382E6}"/>
              </a:ext>
            </a:extLst>
          </p:cNvPr>
          <p:cNvSpPr txBox="1"/>
          <p:nvPr/>
        </p:nvSpPr>
        <p:spPr>
          <a:xfrm>
            <a:off x="3056853" y="5395225"/>
            <a:ext cx="7203779" cy="400110"/>
          </a:xfrm>
          <a:prstGeom prst="rect">
            <a:avLst/>
          </a:prstGeom>
          <a:noFill/>
        </p:spPr>
        <p:txBody>
          <a:bodyPr wrap="square" rtlCol="0">
            <a:spAutoFit/>
          </a:bodyPr>
          <a:lstStyle/>
          <a:p>
            <a:pPr>
              <a:buClr>
                <a:srgbClr val="7C2F85"/>
              </a:buClr>
              <a:buSzPct val="150000"/>
            </a:pPr>
            <a:r>
              <a:rPr lang="fr-FR" sz="2000" b="1" dirty="0">
                <a:solidFill>
                  <a:srgbClr val="0074B0"/>
                </a:solidFill>
                <a:latin typeface="+mn-lt"/>
                <a:ea typeface="Helvetica Neue" panose="02000206000000020004" pitchFamily="2" charset="0"/>
              </a:rPr>
              <a:t>6●▶︎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sp>
        <p:nvSpPr>
          <p:cNvPr id="22" name="ZoneTexte 21">
            <a:extLst>
              <a:ext uri="{FF2B5EF4-FFF2-40B4-BE49-F238E27FC236}">
                <a16:creationId xmlns:a16="http://schemas.microsoft.com/office/drawing/2014/main" id="{DD2A2068-77E4-CA4B-A372-86EFCFAC7EC2}"/>
              </a:ext>
            </a:extLst>
          </p:cNvPr>
          <p:cNvSpPr txBox="1"/>
          <p:nvPr/>
        </p:nvSpPr>
        <p:spPr>
          <a:xfrm>
            <a:off x="2992078" y="1772816"/>
            <a:ext cx="7203779" cy="400110"/>
          </a:xfrm>
          <a:prstGeom prst="rect">
            <a:avLst/>
          </a:prstGeom>
          <a:noFill/>
        </p:spPr>
        <p:txBody>
          <a:bodyPr wrap="square" rtlCol="0">
            <a:spAutoFit/>
          </a:bodyPr>
          <a:lstStyle/>
          <a:p>
            <a:pPr>
              <a:buClr>
                <a:srgbClr val="7C2F85"/>
              </a:buClr>
              <a:buSzPct val="150000"/>
            </a:pPr>
            <a:r>
              <a:rPr lang="fr-FR" sz="2000" b="1" dirty="0">
                <a:solidFill>
                  <a:srgbClr val="7030A0"/>
                </a:solidFill>
                <a:latin typeface="+mn-lt"/>
                <a:ea typeface="Helvetica Neue" panose="02000206000000020004" pitchFamily="2" charset="0"/>
              </a:rPr>
              <a:t>1●▶︎ </a:t>
            </a:r>
            <a:r>
              <a:rPr lang="fr-FR" sz="2000" b="1" dirty="0" err="1">
                <a:latin typeface="+mn-lt"/>
                <a:ea typeface="Helvetica Neue" panose="02000206000000020004" pitchFamily="2" charset="0"/>
              </a:rPr>
              <a:t>xxxxxx</a:t>
            </a:r>
            <a:endParaRPr lang="fr-FR" sz="2000" dirty="0">
              <a:latin typeface="+mn-lt"/>
              <a:ea typeface="Helvetica Neue" panose="02000206000000020004" pitchFamily="2" charset="0"/>
            </a:endParaRPr>
          </a:p>
        </p:txBody>
      </p:sp>
      <p:pic>
        <p:nvPicPr>
          <p:cNvPr id="23" name="Picture 2" descr="M:\Communication\2-SUPPORTS COMM MTE\Logos 4 thèmes\Fonds blanc\Logo MOBILITE.png">
            <a:extLst>
              <a:ext uri="{FF2B5EF4-FFF2-40B4-BE49-F238E27FC236}">
                <a16:creationId xmlns:a16="http://schemas.microsoft.com/office/drawing/2014/main" id="{2F1B3D3E-EB8A-D84B-82F6-88757FBD22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030" y="1675130"/>
            <a:ext cx="1041118" cy="10801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Communication\2-SUPPORTS COMM MTE\Logos 4 thèmes\Fonds blanc\Logo DECHETS.png">
            <a:extLst>
              <a:ext uri="{FF2B5EF4-FFF2-40B4-BE49-F238E27FC236}">
                <a16:creationId xmlns:a16="http://schemas.microsoft.com/office/drawing/2014/main" id="{54F2CE06-0B47-5B4F-AE67-502E468CD7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677" y="3258891"/>
            <a:ext cx="1041118" cy="10801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Communication\2-SUPPORTS COMM MTE\Logos 4 thèmes\Fonds blanc\Logo ENERGIE.png">
            <a:extLst>
              <a:ext uri="{FF2B5EF4-FFF2-40B4-BE49-F238E27FC236}">
                <a16:creationId xmlns:a16="http://schemas.microsoft.com/office/drawing/2014/main" id="{8510DF59-8D7F-A84D-9A0C-4C5944C5E0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0221" y="5257763"/>
            <a:ext cx="1032527" cy="107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22C7AC1-6EAA-A34C-8BCB-145967602ED4}"/>
              </a:ext>
            </a:extLst>
          </p:cNvPr>
          <p:cNvSpPr txBox="1">
            <a:spLocks/>
          </p:cNvSpPr>
          <p:nvPr>
            <p:custDataLst>
              <p:tags r:id="rId1"/>
            </p:custDataLst>
          </p:nvPr>
        </p:nvSpPr>
        <p:spPr bwMode="auto">
          <a:xfrm>
            <a:off x="1167877" y="1958617"/>
            <a:ext cx="7380896" cy="930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defTabSz="457200" rtl="0" eaLnBrk="0" fontAlgn="base" hangingPunct="0">
              <a:spcBef>
                <a:spcPts val="0"/>
              </a:spcBef>
              <a:spcAft>
                <a:spcPts val="0"/>
              </a:spcAft>
              <a:defRPr sz="800" kern="1200" baseline="0">
                <a:solidFill>
                  <a:schemeClr val="tx1"/>
                </a:solidFill>
                <a:latin typeface="Times New Roman"/>
                <a:ea typeface="+mj-ea"/>
                <a:cs typeface="Times New Roman"/>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fr-FR" altLang="fr-FR" sz="5000" b="1" dirty="0">
                <a:solidFill>
                  <a:srgbClr val="00B0F0"/>
                </a:solidFill>
                <a:latin typeface="+mj-lt"/>
                <a:cs typeface="Times New Roman" pitchFamily="18" charset="0"/>
              </a:rPr>
              <a:t>Partie </a:t>
            </a:r>
            <a:r>
              <a:rPr lang="fr-FR" altLang="fr-FR" sz="5000" b="1" dirty="0" smtClean="0">
                <a:solidFill>
                  <a:srgbClr val="00B0F0"/>
                </a:solidFill>
                <a:latin typeface="+mj-lt"/>
                <a:cs typeface="Times New Roman" pitchFamily="18" charset="0"/>
              </a:rPr>
              <a:t>III</a:t>
            </a:r>
            <a:endParaRPr lang="fr-FR" altLang="fr-FR" sz="3200" dirty="0">
              <a:solidFill>
                <a:srgbClr val="D41C85"/>
              </a:solidFill>
              <a:latin typeface="+mj-lt"/>
              <a:cs typeface="Times New Roman" pitchFamily="18" charset="0"/>
            </a:endParaRPr>
          </a:p>
        </p:txBody>
      </p:sp>
      <p:sp>
        <p:nvSpPr>
          <p:cNvPr id="4" name="Titre 1">
            <a:extLst>
              <a:ext uri="{FF2B5EF4-FFF2-40B4-BE49-F238E27FC236}">
                <a16:creationId xmlns:a16="http://schemas.microsoft.com/office/drawing/2014/main" id="{590B32C7-8F0E-7544-B6F2-A9574BE705BB}"/>
              </a:ext>
            </a:extLst>
          </p:cNvPr>
          <p:cNvSpPr txBox="1">
            <a:spLocks/>
          </p:cNvSpPr>
          <p:nvPr>
            <p:custDataLst>
              <p:tags r:id="rId2"/>
            </p:custDataLst>
          </p:nvPr>
        </p:nvSpPr>
        <p:spPr bwMode="auto">
          <a:xfrm>
            <a:off x="1172232" y="2888940"/>
            <a:ext cx="7380896" cy="187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a:ea typeface="MS PGothic" pitchFamily="34" charset="-128"/>
                <a:cs typeface="Times New Roman"/>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fr-FR" sz="4000" dirty="0">
                <a:solidFill>
                  <a:srgbClr val="D41C85"/>
                </a:solidFill>
                <a:latin typeface="+mj-lt"/>
              </a:rPr>
              <a:t>L’adhésion au </a:t>
            </a:r>
            <a:r>
              <a:rPr lang="fr-FR" sz="4000" dirty="0" smtClean="0">
                <a:solidFill>
                  <a:srgbClr val="D41C85"/>
                </a:solidFill>
                <a:latin typeface="+mj-lt"/>
              </a:rPr>
              <a:t>Pacte</a:t>
            </a:r>
            <a:endParaRPr lang="fr-FR" sz="4000" dirty="0">
              <a:solidFill>
                <a:srgbClr val="D41C85"/>
              </a:solidFill>
              <a:latin typeface="+mj-lt"/>
            </a:endParaRPr>
          </a:p>
          <a:p>
            <a:pPr algn="l"/>
            <a:r>
              <a:rPr lang="fr-FR" sz="4000" dirty="0">
                <a:solidFill>
                  <a:srgbClr val="D41C85"/>
                </a:solidFill>
                <a:latin typeface="+mj-lt"/>
              </a:rPr>
              <a:t>pour les </a:t>
            </a:r>
            <a:r>
              <a:rPr lang="fr-FR" sz="4000" dirty="0">
                <a:solidFill>
                  <a:srgbClr val="D41C85"/>
                </a:solidFill>
                <a:latin typeface="+mj-lt"/>
              </a:rPr>
              <a:t>p</a:t>
            </a:r>
            <a:r>
              <a:rPr lang="fr-FR" sz="4000" dirty="0" smtClean="0">
                <a:solidFill>
                  <a:srgbClr val="D41C85"/>
                </a:solidFill>
                <a:latin typeface="+mj-lt"/>
              </a:rPr>
              <a:t>articuliers</a:t>
            </a:r>
            <a:endParaRPr lang="fr-FR" sz="4000" dirty="0">
              <a:solidFill>
                <a:srgbClr val="D41C85"/>
              </a:solidFill>
              <a:latin typeface="+mj-lt"/>
            </a:endParaRPr>
          </a:p>
        </p:txBody>
      </p:sp>
    </p:spTree>
    <p:extLst>
      <p:ext uri="{BB962C8B-B14F-4D97-AF65-F5344CB8AC3E}">
        <p14:creationId xmlns:p14="http://schemas.microsoft.com/office/powerpoint/2010/main" val="336474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6757E-84E6-4E52-A295-270FE10C2E09}"/>
              </a:ext>
            </a:extLst>
          </p:cNvPr>
          <p:cNvPicPr>
            <a:picLocks noChangeAspect="1"/>
          </p:cNvPicPr>
          <p:nvPr/>
        </p:nvPicPr>
        <p:blipFill>
          <a:blip r:embed="rId3"/>
          <a:stretch>
            <a:fillRect/>
          </a:stretch>
        </p:blipFill>
        <p:spPr>
          <a:xfrm>
            <a:off x="2915816" y="332656"/>
            <a:ext cx="4267200" cy="108585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48603"/>
            <a:ext cx="8571681" cy="429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60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6757E-84E6-4E52-A295-270FE10C2E09}"/>
              </a:ext>
            </a:extLst>
          </p:cNvPr>
          <p:cNvPicPr>
            <a:picLocks noChangeAspect="1"/>
          </p:cNvPicPr>
          <p:nvPr/>
        </p:nvPicPr>
        <p:blipFill>
          <a:blip r:embed="rId3"/>
          <a:stretch>
            <a:fillRect/>
          </a:stretch>
        </p:blipFill>
        <p:spPr>
          <a:xfrm>
            <a:off x="2915816" y="332656"/>
            <a:ext cx="4267200" cy="108585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1781175"/>
            <a:ext cx="84486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3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6757E-84E6-4E52-A295-270FE10C2E09}"/>
              </a:ext>
            </a:extLst>
          </p:cNvPr>
          <p:cNvPicPr>
            <a:picLocks noChangeAspect="1"/>
          </p:cNvPicPr>
          <p:nvPr/>
        </p:nvPicPr>
        <p:blipFill>
          <a:blip r:embed="rId3"/>
          <a:stretch>
            <a:fillRect/>
          </a:stretch>
        </p:blipFill>
        <p:spPr>
          <a:xfrm>
            <a:off x="2915816" y="332656"/>
            <a:ext cx="4267200" cy="108585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556792"/>
            <a:ext cx="88773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20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22C7AC1-6EAA-A34C-8BCB-145967602ED4}"/>
              </a:ext>
            </a:extLst>
          </p:cNvPr>
          <p:cNvSpPr txBox="1">
            <a:spLocks/>
          </p:cNvSpPr>
          <p:nvPr>
            <p:custDataLst>
              <p:tags r:id="rId1"/>
            </p:custDataLst>
          </p:nvPr>
        </p:nvSpPr>
        <p:spPr bwMode="auto">
          <a:xfrm>
            <a:off x="1167877" y="1958617"/>
            <a:ext cx="7380896" cy="930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defTabSz="457200" rtl="0" eaLnBrk="0" fontAlgn="base" hangingPunct="0">
              <a:spcBef>
                <a:spcPts val="0"/>
              </a:spcBef>
              <a:spcAft>
                <a:spcPts val="0"/>
              </a:spcAft>
              <a:defRPr sz="800" kern="1200" baseline="0">
                <a:solidFill>
                  <a:schemeClr val="tx1"/>
                </a:solidFill>
                <a:latin typeface="Times New Roman"/>
                <a:ea typeface="+mj-ea"/>
                <a:cs typeface="Times New Roman"/>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fr-FR" altLang="fr-FR" sz="5000" b="1" dirty="0">
                <a:solidFill>
                  <a:srgbClr val="00B0F0"/>
                </a:solidFill>
                <a:latin typeface="+mj-lt"/>
                <a:cs typeface="Times New Roman" pitchFamily="18" charset="0"/>
              </a:rPr>
              <a:t>Partie I</a:t>
            </a:r>
            <a:endParaRPr lang="fr-FR" altLang="fr-FR" sz="3200" dirty="0">
              <a:solidFill>
                <a:srgbClr val="D41C85"/>
              </a:solidFill>
              <a:latin typeface="+mj-lt"/>
              <a:cs typeface="Times New Roman" pitchFamily="18" charset="0"/>
            </a:endParaRPr>
          </a:p>
        </p:txBody>
      </p:sp>
      <p:sp>
        <p:nvSpPr>
          <p:cNvPr id="4" name="Titre 1">
            <a:extLst>
              <a:ext uri="{FF2B5EF4-FFF2-40B4-BE49-F238E27FC236}">
                <a16:creationId xmlns:a16="http://schemas.microsoft.com/office/drawing/2014/main" id="{590B32C7-8F0E-7544-B6F2-A9574BE705BB}"/>
              </a:ext>
            </a:extLst>
          </p:cNvPr>
          <p:cNvSpPr txBox="1">
            <a:spLocks/>
          </p:cNvSpPr>
          <p:nvPr>
            <p:custDataLst>
              <p:tags r:id="rId2"/>
            </p:custDataLst>
          </p:nvPr>
        </p:nvSpPr>
        <p:spPr bwMode="auto">
          <a:xfrm>
            <a:off x="1172232" y="2888940"/>
            <a:ext cx="7380896" cy="187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a:ea typeface="MS PGothic" pitchFamily="34" charset="-128"/>
                <a:cs typeface="Times New Roman"/>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fr-FR" sz="3200" dirty="0">
                <a:solidFill>
                  <a:srgbClr val="D41C85"/>
                </a:solidFill>
                <a:latin typeface="+mj-lt"/>
              </a:rPr>
              <a:t>La transition énergétique de Monaco</a:t>
            </a:r>
          </a:p>
        </p:txBody>
      </p:sp>
    </p:spTree>
    <p:extLst>
      <p:ext uri="{BB962C8B-B14F-4D97-AF65-F5344CB8AC3E}">
        <p14:creationId xmlns:p14="http://schemas.microsoft.com/office/powerpoint/2010/main" val="285585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56792"/>
            <a:ext cx="5480298" cy="413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H="1">
            <a:off x="6444208" y="3861048"/>
            <a:ext cx="50405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6876256" y="2923332"/>
            <a:ext cx="2016224" cy="1754326"/>
          </a:xfrm>
          <a:prstGeom prst="rect">
            <a:avLst/>
          </a:prstGeom>
          <a:noFill/>
        </p:spPr>
        <p:txBody>
          <a:bodyPr wrap="square" rtlCol="0">
            <a:spAutoFit/>
          </a:bodyPr>
          <a:lstStyle/>
          <a:p>
            <a:pPr algn="ctr"/>
            <a:r>
              <a:rPr lang="fr-FR" dirty="0" smtClean="0">
                <a:solidFill>
                  <a:srgbClr val="00B0F0"/>
                </a:solidFill>
              </a:rPr>
              <a:t>Etape 2: dans la page d’accueil, cliquez sur le bouton </a:t>
            </a:r>
            <a:endParaRPr lang="fr-FR" dirty="0">
              <a:solidFill>
                <a:srgbClr val="00B0F0"/>
              </a:solidFill>
            </a:endParaRPr>
          </a:p>
          <a:p>
            <a:pPr algn="ctr"/>
            <a:r>
              <a:rPr lang="fr-FR" dirty="0">
                <a:solidFill>
                  <a:srgbClr val="00B0F0"/>
                </a:solidFill>
              </a:rPr>
              <a:t>« Signez le Pacte en ligne »</a:t>
            </a:r>
          </a:p>
        </p:txBody>
      </p:sp>
      <p:sp>
        <p:nvSpPr>
          <p:cNvPr id="12" name="Espace réservé du texte 2"/>
          <p:cNvSpPr txBox="1">
            <a:spLocks/>
          </p:cNvSpPr>
          <p:nvPr/>
        </p:nvSpPr>
        <p:spPr>
          <a:xfrm>
            <a:off x="1187623" y="548680"/>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dirty="0"/>
              <a:t>Comment adhérer au Pacte</a:t>
            </a:r>
            <a:r>
              <a:rPr lang="fr-FR" dirty="0" smtClean="0"/>
              <a:t>?</a:t>
            </a:r>
            <a:endParaRPr lang="fr-FR" dirty="0"/>
          </a:p>
        </p:txBody>
      </p:sp>
      <p:sp>
        <p:nvSpPr>
          <p:cNvPr id="3" name="Rectangle 2">
            <a:extLst>
              <a:ext uri="{FF2B5EF4-FFF2-40B4-BE49-F238E27FC236}">
                <a16:creationId xmlns:a16="http://schemas.microsoft.com/office/drawing/2014/main" id="{F3D16D19-16FB-E549-B30A-A6D2F684B927}"/>
              </a:ext>
            </a:extLst>
          </p:cNvPr>
          <p:cNvSpPr/>
          <p:nvPr/>
        </p:nvSpPr>
        <p:spPr>
          <a:xfrm>
            <a:off x="1403648" y="1087447"/>
            <a:ext cx="7182287" cy="369332"/>
          </a:xfrm>
          <a:prstGeom prst="rect">
            <a:avLst/>
          </a:prstGeom>
        </p:spPr>
        <p:txBody>
          <a:bodyPr wrap="none">
            <a:spAutoFit/>
          </a:bodyPr>
          <a:lstStyle/>
          <a:p>
            <a:r>
              <a:rPr lang="fr-FR" dirty="0" smtClean="0">
                <a:solidFill>
                  <a:srgbClr val="00B0F0"/>
                </a:solidFill>
              </a:rPr>
              <a:t>Etape 1: rendez vous sur le s</a:t>
            </a:r>
            <a:r>
              <a:rPr lang="fr-FR" dirty="0" smtClean="0">
                <a:solidFill>
                  <a:srgbClr val="00B0F0"/>
                </a:solidFill>
              </a:rPr>
              <a:t>ite </a:t>
            </a:r>
            <a:r>
              <a:rPr lang="fr-FR" dirty="0">
                <a:solidFill>
                  <a:srgbClr val="00B0F0"/>
                </a:solidFill>
              </a:rPr>
              <a:t>web: transition-energetique.gouv.mc</a:t>
            </a:r>
          </a:p>
        </p:txBody>
      </p:sp>
    </p:spTree>
    <p:extLst>
      <p:ext uri="{BB962C8B-B14F-4D97-AF65-F5344CB8AC3E}">
        <p14:creationId xmlns:p14="http://schemas.microsoft.com/office/powerpoint/2010/main" val="2924157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5857900"/>
            <a:ext cx="1368152" cy="39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180" y="2492895"/>
            <a:ext cx="5322492" cy="321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texte 2"/>
          <p:cNvSpPr txBox="1">
            <a:spLocks/>
          </p:cNvSpPr>
          <p:nvPr/>
        </p:nvSpPr>
        <p:spPr>
          <a:xfrm>
            <a:off x="1187623" y="548680"/>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dirty="0"/>
              <a:t>Comment adhérer au Pacte</a:t>
            </a:r>
            <a:r>
              <a:rPr lang="fr-FR" dirty="0" smtClean="0"/>
              <a:t>?</a:t>
            </a:r>
            <a:endParaRPr lang="fr-FR" dirty="0"/>
          </a:p>
        </p:txBody>
      </p:sp>
      <p:sp>
        <p:nvSpPr>
          <p:cNvPr id="9" name="ZoneTexte 8"/>
          <p:cNvSpPr txBox="1"/>
          <p:nvPr/>
        </p:nvSpPr>
        <p:spPr>
          <a:xfrm>
            <a:off x="2195736" y="1378322"/>
            <a:ext cx="5400600" cy="646331"/>
          </a:xfrm>
          <a:prstGeom prst="rect">
            <a:avLst/>
          </a:prstGeom>
          <a:noFill/>
        </p:spPr>
        <p:txBody>
          <a:bodyPr wrap="square" rtlCol="0">
            <a:spAutoFit/>
          </a:bodyPr>
          <a:lstStyle/>
          <a:p>
            <a:pPr algn="ctr"/>
            <a:r>
              <a:rPr lang="fr-FR" dirty="0" smtClean="0">
                <a:solidFill>
                  <a:srgbClr val="00B0F0"/>
                </a:solidFill>
              </a:rPr>
              <a:t>Etape 3: ce </a:t>
            </a:r>
            <a:r>
              <a:rPr lang="fr-FR" dirty="0" err="1" smtClean="0">
                <a:solidFill>
                  <a:srgbClr val="00B0F0"/>
                </a:solidFill>
              </a:rPr>
              <a:t>téléservice</a:t>
            </a:r>
            <a:r>
              <a:rPr lang="fr-FR" dirty="0" smtClean="0">
                <a:solidFill>
                  <a:srgbClr val="00B0F0"/>
                </a:solidFill>
              </a:rPr>
              <a:t> du Gouvernement vous guide à travers les étapes de signature du Pacte</a:t>
            </a:r>
            <a:endParaRPr lang="fr-FR" dirty="0">
              <a:solidFill>
                <a:srgbClr val="00B0F0"/>
              </a:solidFill>
            </a:endParaRPr>
          </a:p>
        </p:txBody>
      </p:sp>
    </p:spTree>
    <p:extLst>
      <p:ext uri="{BB962C8B-B14F-4D97-AF65-F5344CB8AC3E}">
        <p14:creationId xmlns:p14="http://schemas.microsoft.com/office/powerpoint/2010/main" val="690100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187623" y="332656"/>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dirty="0"/>
              <a:t>Calculatrice des GES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524328" cy="338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7831" y="4941168"/>
            <a:ext cx="4046169" cy="164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4706928"/>
            <a:ext cx="4235829" cy="166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F3D16D19-16FB-E549-B30A-A6D2F684B927}"/>
              </a:ext>
            </a:extLst>
          </p:cNvPr>
          <p:cNvSpPr/>
          <p:nvPr/>
        </p:nvSpPr>
        <p:spPr>
          <a:xfrm>
            <a:off x="3635896" y="901940"/>
            <a:ext cx="2711063" cy="369332"/>
          </a:xfrm>
          <a:prstGeom prst="rect">
            <a:avLst/>
          </a:prstGeom>
        </p:spPr>
        <p:txBody>
          <a:bodyPr wrap="none">
            <a:spAutoFit/>
          </a:bodyPr>
          <a:lstStyle/>
          <a:p>
            <a:r>
              <a:rPr lang="fr-FR" dirty="0" smtClean="0">
                <a:solidFill>
                  <a:srgbClr val="00B0F0"/>
                </a:solidFill>
              </a:rPr>
              <a:t>www.calculatrice-ges.mc</a:t>
            </a:r>
            <a:endParaRPr lang="fr-FR" dirty="0">
              <a:solidFill>
                <a:srgbClr val="00B0F0"/>
              </a:solidFill>
            </a:endParaRPr>
          </a:p>
        </p:txBody>
      </p:sp>
    </p:spTree>
    <p:extLst>
      <p:ext uri="{BB962C8B-B14F-4D97-AF65-F5344CB8AC3E}">
        <p14:creationId xmlns:p14="http://schemas.microsoft.com/office/powerpoint/2010/main" val="227228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B9A1906-619F-F04D-B110-CE9E15F145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92280" y="6187594"/>
            <a:ext cx="1584176" cy="274758"/>
          </a:xfrm>
          <a:prstGeom prst="rect">
            <a:avLst/>
          </a:prstGeom>
        </p:spPr>
      </p:pic>
      <p:sp>
        <p:nvSpPr>
          <p:cNvPr id="3" name="ZoneTexte 2">
            <a:extLst>
              <a:ext uri="{FF2B5EF4-FFF2-40B4-BE49-F238E27FC236}">
                <a16:creationId xmlns:a16="http://schemas.microsoft.com/office/drawing/2014/main" id="{DD2A2068-77E4-CA4B-A372-86EFCFAC7EC2}"/>
              </a:ext>
            </a:extLst>
          </p:cNvPr>
          <p:cNvSpPr txBox="1"/>
          <p:nvPr/>
        </p:nvSpPr>
        <p:spPr>
          <a:xfrm>
            <a:off x="1070108" y="1583323"/>
            <a:ext cx="7203779" cy="3785652"/>
          </a:xfrm>
          <a:prstGeom prst="rect">
            <a:avLst/>
          </a:prstGeom>
          <a:noFill/>
        </p:spPr>
        <p:txBody>
          <a:bodyPr wrap="square" rtlCol="0">
            <a:spAutoFit/>
          </a:bodyPr>
          <a:lstStyle/>
          <a:p>
            <a:r>
              <a:rPr lang="fr-FR" sz="2000" dirty="0"/>
              <a:t>3 applications pour consommer plus responsable :</a:t>
            </a:r>
          </a:p>
          <a:p>
            <a:endParaRPr lang="fr-FR" sz="2000" dirty="0"/>
          </a:p>
          <a:p>
            <a:pPr marL="342900" indent="-342900">
              <a:buClr>
                <a:srgbClr val="7C2F85"/>
              </a:buClr>
              <a:buSzPct val="150000"/>
              <a:buFont typeface="Arial" panose="020B0604020202020204" pitchFamily="34" charset="0"/>
              <a:buChar char="•"/>
            </a:pPr>
            <a:r>
              <a:rPr lang="fr-FR" sz="2000" b="1" dirty="0" err="1"/>
              <a:t>Ocean's</a:t>
            </a:r>
            <a:r>
              <a:rPr lang="fr-FR" sz="2000" b="1" dirty="0"/>
              <a:t> </a:t>
            </a:r>
            <a:r>
              <a:rPr lang="fr-FR" sz="2000" b="1" dirty="0" err="1"/>
              <a:t>Zero</a:t>
            </a:r>
            <a:endParaRPr lang="fr-FR" sz="2000" b="1" dirty="0"/>
          </a:p>
          <a:p>
            <a:pPr marL="342900" indent="-342900">
              <a:buClr>
                <a:srgbClr val="7C2F85"/>
              </a:buClr>
              <a:buSzPct val="150000"/>
              <a:buFont typeface="Arial" panose="020B0604020202020204" pitchFamily="34" charset="0"/>
              <a:buChar char="•"/>
            </a:pPr>
            <a:endParaRPr lang="fr-FR" sz="2000" dirty="0">
              <a:latin typeface="+mn-lt"/>
              <a:ea typeface="Helvetica Neue" panose="02000206000000020004" pitchFamily="2" charset="0"/>
            </a:endParaRPr>
          </a:p>
          <a:p>
            <a:pPr marL="342900" indent="-342900">
              <a:buClr>
                <a:srgbClr val="7C2F85"/>
              </a:buClr>
              <a:buSzPct val="150000"/>
              <a:buFont typeface="Arial" panose="020B0604020202020204" pitchFamily="34" charset="0"/>
              <a:buChar char="•"/>
            </a:pPr>
            <a:r>
              <a:rPr lang="fr-FR" sz="2000" b="1" dirty="0" err="1"/>
              <a:t>myLabel</a:t>
            </a:r>
            <a:endParaRPr lang="fr-FR" sz="2000" b="1" dirty="0"/>
          </a:p>
          <a:p>
            <a:pPr>
              <a:buClr>
                <a:srgbClr val="7C2F85"/>
              </a:buClr>
              <a:buSzPct val="150000"/>
            </a:pPr>
            <a:endParaRPr lang="fr-FR" sz="2000" dirty="0">
              <a:latin typeface="+mn-lt"/>
              <a:ea typeface="Helvetica Neue" panose="02000206000000020004" pitchFamily="2" charset="0"/>
            </a:endParaRPr>
          </a:p>
          <a:p>
            <a:pPr marL="342900" indent="-342900">
              <a:buClr>
                <a:srgbClr val="7C2F85"/>
              </a:buClr>
              <a:buSzPct val="150000"/>
              <a:buFont typeface="Arial" panose="020B0604020202020204" pitchFamily="34" charset="0"/>
              <a:buChar char="•"/>
            </a:pPr>
            <a:r>
              <a:rPr lang="fr-FR" sz="2000" b="1" dirty="0" err="1"/>
              <a:t>Too</a:t>
            </a:r>
            <a:r>
              <a:rPr lang="fr-FR" sz="2000" b="1" dirty="0"/>
              <a:t> good to go</a:t>
            </a:r>
          </a:p>
          <a:p>
            <a:pPr marL="342900" indent="-342900">
              <a:buClr>
                <a:srgbClr val="7C2F85"/>
              </a:buClr>
              <a:buSzPct val="150000"/>
              <a:buFont typeface="Arial" panose="020B0604020202020204" pitchFamily="34" charset="0"/>
              <a:buChar char="•"/>
            </a:pPr>
            <a:endParaRPr lang="fr-FR" sz="2000" dirty="0">
              <a:latin typeface="+mn-lt"/>
              <a:ea typeface="Helvetica Neue" panose="02000206000000020004" pitchFamily="2" charset="0"/>
            </a:endParaRPr>
          </a:p>
          <a:p>
            <a:pPr marL="342900" indent="-342900">
              <a:buClr>
                <a:srgbClr val="7C2F85"/>
              </a:buClr>
              <a:buSzPct val="150000"/>
              <a:buFont typeface="Arial" panose="020B0604020202020204" pitchFamily="34" charset="0"/>
              <a:buChar char="•"/>
            </a:pPr>
            <a:endParaRPr lang="fr-FR" sz="2000" dirty="0">
              <a:latin typeface="+mn-lt"/>
              <a:ea typeface="Helvetica Neue" panose="02000206000000020004" pitchFamily="2" charset="0"/>
            </a:endParaRPr>
          </a:p>
          <a:p>
            <a:pPr>
              <a:buClr>
                <a:srgbClr val="7C2F85"/>
              </a:buClr>
              <a:buSzPct val="150000"/>
            </a:pPr>
            <a:r>
              <a:rPr lang="fr-FR" sz="2000" dirty="0">
                <a:latin typeface="+mn-lt"/>
                <a:ea typeface="Helvetica Neue" panose="02000206000000020004" pitchFamily="2" charset="0"/>
              </a:rPr>
              <a:t>En savoir plus : </a:t>
            </a:r>
            <a:r>
              <a:rPr lang="fr-FR" sz="2000" dirty="0">
                <a:latin typeface="+mn-lt"/>
                <a:ea typeface="Helvetica Neue" panose="02000206000000020004" pitchFamily="2" charset="0"/>
                <a:hlinkClick r:id="rId4"/>
              </a:rPr>
              <a:t>https://www.bioalaune.com/fr/actualite-bio/37572/3-applications-consommer-plus-responsable</a:t>
            </a:r>
            <a:r>
              <a:rPr lang="fr-FR" sz="2000" dirty="0">
                <a:latin typeface="+mn-lt"/>
                <a:ea typeface="Helvetica Neue" panose="02000206000000020004" pitchFamily="2" charset="0"/>
              </a:rPr>
              <a:t> </a:t>
            </a:r>
          </a:p>
          <a:p>
            <a:pPr>
              <a:buClr>
                <a:srgbClr val="7C2F85"/>
              </a:buClr>
              <a:buSzPct val="150000"/>
            </a:pPr>
            <a:endParaRPr lang="fr-FR" sz="2000" dirty="0">
              <a:latin typeface="+mn-lt"/>
              <a:ea typeface="Helvetica Neue" panose="02000206000000020004" pitchFamily="2" charset="0"/>
            </a:endParaRPr>
          </a:p>
        </p:txBody>
      </p:sp>
      <p:sp>
        <p:nvSpPr>
          <p:cNvPr id="5" name="Espace réservé du texte 2"/>
          <p:cNvSpPr txBox="1">
            <a:spLocks/>
          </p:cNvSpPr>
          <p:nvPr/>
        </p:nvSpPr>
        <p:spPr>
          <a:xfrm>
            <a:off x="1187623" y="332656"/>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dirty="0" smtClean="0"/>
              <a:t>Pour aller plus loin dans les </a:t>
            </a:r>
          </a:p>
          <a:p>
            <a:r>
              <a:rPr lang="fr-FR" dirty="0" smtClean="0"/>
              <a:t>bonnes pratiques</a:t>
            </a:r>
            <a:endParaRPr lang="fr-FR" dirty="0"/>
          </a:p>
        </p:txBody>
      </p:sp>
    </p:spTree>
    <p:extLst>
      <p:ext uri="{BB962C8B-B14F-4D97-AF65-F5344CB8AC3E}">
        <p14:creationId xmlns:p14="http://schemas.microsoft.com/office/powerpoint/2010/main" val="1134641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D2A2068-77E4-CA4B-A372-86EFCFAC7EC2}"/>
              </a:ext>
            </a:extLst>
          </p:cNvPr>
          <p:cNvSpPr txBox="1"/>
          <p:nvPr/>
        </p:nvSpPr>
        <p:spPr>
          <a:xfrm>
            <a:off x="1070108" y="1583323"/>
            <a:ext cx="7203779" cy="4401205"/>
          </a:xfrm>
          <a:prstGeom prst="rect">
            <a:avLst/>
          </a:prstGeom>
          <a:noFill/>
        </p:spPr>
        <p:txBody>
          <a:bodyPr wrap="square" rtlCol="0">
            <a:spAutoFit/>
          </a:bodyPr>
          <a:lstStyle/>
          <a:p>
            <a:r>
              <a:rPr lang="fr-FR" sz="2000" dirty="0"/>
              <a:t>Des sites plein de conseils, d’astuces et de vidéos :</a:t>
            </a:r>
          </a:p>
          <a:p>
            <a:endParaRPr lang="fr-FR" sz="2000" dirty="0"/>
          </a:p>
          <a:p>
            <a:pPr marL="342900" indent="-342900">
              <a:buClr>
                <a:srgbClr val="7C2F85"/>
              </a:buClr>
              <a:buSzPct val="150000"/>
              <a:buFont typeface="Arial" panose="020B0604020202020204" pitchFamily="34" charset="0"/>
              <a:buChar char="•"/>
            </a:pPr>
            <a:r>
              <a:rPr lang="fr-FR" sz="2000" b="1" dirty="0"/>
              <a:t>Ça commence par moi</a:t>
            </a:r>
            <a:r>
              <a:rPr lang="fr-FR" sz="2000" dirty="0"/>
              <a:t>, de Julien Vidal </a:t>
            </a:r>
            <a:r>
              <a:rPr lang="fr-FR" sz="2000" b="1" dirty="0"/>
              <a:t/>
            </a:r>
            <a:br>
              <a:rPr lang="fr-FR" sz="2000" b="1" dirty="0"/>
            </a:br>
            <a:r>
              <a:rPr lang="fr-FR" sz="2000" dirty="0">
                <a:hlinkClick r:id="rId3"/>
              </a:rPr>
              <a:t>https://www.cacommenceparmoi.org/</a:t>
            </a:r>
            <a:endParaRPr lang="fr-FR" sz="2000" b="1" dirty="0"/>
          </a:p>
          <a:p>
            <a:pPr marL="342900" indent="-342900">
              <a:buClr>
                <a:srgbClr val="7C2F85"/>
              </a:buClr>
              <a:buSzPct val="150000"/>
              <a:buFont typeface="Arial" panose="020B0604020202020204" pitchFamily="34" charset="0"/>
              <a:buChar char="•"/>
            </a:pPr>
            <a:endParaRPr lang="fr-FR" sz="2000" dirty="0">
              <a:latin typeface="+mn-lt"/>
              <a:ea typeface="Helvetica Neue" panose="02000206000000020004" pitchFamily="2" charset="0"/>
            </a:endParaRPr>
          </a:p>
          <a:p>
            <a:pPr marL="342900" indent="-342900">
              <a:buClr>
                <a:srgbClr val="7C2F85"/>
              </a:buClr>
              <a:buSzPct val="150000"/>
              <a:buFont typeface="Arial" panose="020B0604020202020204" pitchFamily="34" charset="0"/>
              <a:buChar char="•"/>
            </a:pPr>
            <a:r>
              <a:rPr lang="fr-FR" sz="2000" b="1" dirty="0"/>
              <a:t>200 conseils pour être plus écolo dans votre vie</a:t>
            </a:r>
            <a:br>
              <a:rPr lang="fr-FR" sz="2000" b="1" dirty="0"/>
            </a:br>
            <a:r>
              <a:rPr lang="fr-FR" sz="2000" dirty="0">
                <a:hlinkClick r:id="rId4"/>
              </a:rPr>
              <a:t>http://bit.ly/2WNxS5s</a:t>
            </a:r>
            <a:r>
              <a:rPr lang="fr-FR" sz="2000" dirty="0"/>
              <a:t> </a:t>
            </a:r>
            <a:endParaRPr lang="fr-FR" sz="2000" b="1" dirty="0"/>
          </a:p>
          <a:p>
            <a:pPr marL="342900" indent="-342900">
              <a:buClr>
                <a:srgbClr val="7C2F85"/>
              </a:buClr>
              <a:buSzPct val="150000"/>
              <a:buFont typeface="Arial" panose="020B0604020202020204" pitchFamily="34" charset="0"/>
              <a:buChar char="•"/>
            </a:pPr>
            <a:endParaRPr lang="fr-FR" sz="2000" b="1" dirty="0"/>
          </a:p>
          <a:p>
            <a:pPr>
              <a:buClr>
                <a:srgbClr val="7C2F85"/>
              </a:buClr>
              <a:buSzPct val="150000"/>
            </a:pPr>
            <a:endParaRPr lang="fr-FR" sz="2000" dirty="0">
              <a:latin typeface="+mn-lt"/>
              <a:ea typeface="Helvetica Neue" panose="02000206000000020004" pitchFamily="2" charset="0"/>
            </a:endParaRPr>
          </a:p>
          <a:p>
            <a:pPr>
              <a:buClr>
                <a:srgbClr val="7C2F85"/>
              </a:buClr>
              <a:buSzPct val="150000"/>
            </a:pPr>
            <a:r>
              <a:rPr lang="fr-FR" sz="2000" dirty="0">
                <a:latin typeface="+mn-lt"/>
                <a:ea typeface="Helvetica Neue" panose="02000206000000020004" pitchFamily="2" charset="0"/>
              </a:rPr>
              <a:t>1 application mobile pour des bonnes pratiques au travail :</a:t>
            </a:r>
          </a:p>
          <a:p>
            <a:pPr>
              <a:buClr>
                <a:srgbClr val="7C2F85"/>
              </a:buClr>
              <a:buSzPct val="150000"/>
            </a:pPr>
            <a:endParaRPr lang="fr-FR" sz="2000" dirty="0">
              <a:latin typeface="+mn-lt"/>
              <a:ea typeface="Helvetica Neue" panose="02000206000000020004" pitchFamily="2" charset="0"/>
            </a:endParaRPr>
          </a:p>
          <a:p>
            <a:pPr marL="342900" indent="-342900">
              <a:buClr>
                <a:srgbClr val="7C2F85"/>
              </a:buClr>
              <a:buSzPct val="150000"/>
              <a:buFont typeface="Arial" panose="020B0604020202020204" pitchFamily="34" charset="0"/>
              <a:buChar char="•"/>
            </a:pPr>
            <a:r>
              <a:rPr lang="fr-FR" sz="2000" b="1" dirty="0"/>
              <a:t>myRSE Network</a:t>
            </a:r>
            <a:br>
              <a:rPr lang="fr-FR" sz="2000" b="1" dirty="0"/>
            </a:br>
            <a:r>
              <a:rPr lang="fr-FR" sz="2000" dirty="0">
                <a:hlinkClick r:id="rId5"/>
              </a:rPr>
              <a:t>https://www.my-rse.com/network/</a:t>
            </a:r>
            <a:r>
              <a:rPr lang="fr-FR" sz="2000" dirty="0"/>
              <a:t> </a:t>
            </a:r>
          </a:p>
          <a:p>
            <a:pPr marL="342900" indent="-342900">
              <a:buClr>
                <a:srgbClr val="7C2F85"/>
              </a:buClr>
              <a:buSzPct val="150000"/>
              <a:buFont typeface="Arial" panose="020B0604020202020204" pitchFamily="34" charset="0"/>
              <a:buChar char="•"/>
            </a:pPr>
            <a:endParaRPr lang="fr-FR" sz="2000" dirty="0">
              <a:latin typeface="+mn-lt"/>
              <a:ea typeface="Helvetica Neue" panose="02000206000000020004" pitchFamily="2" charset="0"/>
            </a:endParaRPr>
          </a:p>
        </p:txBody>
      </p:sp>
      <p:pic>
        <p:nvPicPr>
          <p:cNvPr id="7" name="Image 6">
            <a:extLst>
              <a:ext uri="{FF2B5EF4-FFF2-40B4-BE49-F238E27FC236}">
                <a16:creationId xmlns:a16="http://schemas.microsoft.com/office/drawing/2014/main" id="{1B9A1906-619F-F04D-B110-CE9E15F145B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92280" y="6187594"/>
            <a:ext cx="1584176" cy="274758"/>
          </a:xfrm>
          <a:prstGeom prst="rect">
            <a:avLst/>
          </a:prstGeom>
        </p:spPr>
      </p:pic>
      <p:sp>
        <p:nvSpPr>
          <p:cNvPr id="8" name="Espace réservé du texte 2"/>
          <p:cNvSpPr txBox="1">
            <a:spLocks/>
          </p:cNvSpPr>
          <p:nvPr/>
        </p:nvSpPr>
        <p:spPr>
          <a:xfrm>
            <a:off x="1187623" y="332656"/>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dirty="0" smtClean="0"/>
              <a:t>Pour aller plus loin dans les </a:t>
            </a:r>
          </a:p>
          <a:p>
            <a:r>
              <a:rPr lang="fr-FR" dirty="0" smtClean="0"/>
              <a:t>bonnes pratiques</a:t>
            </a:r>
            <a:endParaRPr lang="fr-FR" dirty="0"/>
          </a:p>
        </p:txBody>
      </p:sp>
    </p:spTree>
    <p:extLst>
      <p:ext uri="{BB962C8B-B14F-4D97-AF65-F5344CB8AC3E}">
        <p14:creationId xmlns:p14="http://schemas.microsoft.com/office/powerpoint/2010/main" val="3531618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22C7AC1-6EAA-A34C-8BCB-145967602ED4}"/>
              </a:ext>
            </a:extLst>
          </p:cNvPr>
          <p:cNvSpPr txBox="1">
            <a:spLocks/>
          </p:cNvSpPr>
          <p:nvPr>
            <p:custDataLst>
              <p:tags r:id="rId1"/>
            </p:custDataLst>
          </p:nvPr>
        </p:nvSpPr>
        <p:spPr bwMode="auto">
          <a:xfrm>
            <a:off x="1167877" y="1958617"/>
            <a:ext cx="7380896" cy="930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defTabSz="457200" rtl="0" eaLnBrk="0" fontAlgn="base" hangingPunct="0">
              <a:spcBef>
                <a:spcPts val="0"/>
              </a:spcBef>
              <a:spcAft>
                <a:spcPts val="0"/>
              </a:spcAft>
              <a:defRPr sz="800" kern="1200" baseline="0">
                <a:solidFill>
                  <a:schemeClr val="tx1"/>
                </a:solidFill>
                <a:latin typeface="Times New Roman"/>
                <a:ea typeface="+mj-ea"/>
                <a:cs typeface="Times New Roman"/>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fr-FR" altLang="fr-FR" sz="5000" b="1" dirty="0" smtClean="0">
                <a:solidFill>
                  <a:srgbClr val="00B0F0"/>
                </a:solidFill>
                <a:latin typeface="+mj-lt"/>
                <a:cs typeface="Times New Roman" pitchFamily="18" charset="0"/>
              </a:rPr>
              <a:t>Partie IV</a:t>
            </a:r>
            <a:endParaRPr lang="fr-FR" altLang="fr-FR" sz="3200" dirty="0">
              <a:solidFill>
                <a:srgbClr val="D41C85"/>
              </a:solidFill>
              <a:latin typeface="+mj-lt"/>
              <a:cs typeface="Times New Roman" pitchFamily="18" charset="0"/>
            </a:endParaRPr>
          </a:p>
        </p:txBody>
      </p:sp>
      <p:sp>
        <p:nvSpPr>
          <p:cNvPr id="4" name="Titre 1">
            <a:extLst>
              <a:ext uri="{FF2B5EF4-FFF2-40B4-BE49-F238E27FC236}">
                <a16:creationId xmlns:a16="http://schemas.microsoft.com/office/drawing/2014/main" id="{590B32C7-8F0E-7544-B6F2-A9574BE705BB}"/>
              </a:ext>
            </a:extLst>
          </p:cNvPr>
          <p:cNvSpPr txBox="1">
            <a:spLocks/>
          </p:cNvSpPr>
          <p:nvPr>
            <p:custDataLst>
              <p:tags r:id="rId2"/>
            </p:custDataLst>
          </p:nvPr>
        </p:nvSpPr>
        <p:spPr bwMode="auto">
          <a:xfrm>
            <a:off x="1172232" y="2888940"/>
            <a:ext cx="7380896" cy="187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a:ea typeface="MS PGothic" pitchFamily="34" charset="-128"/>
                <a:cs typeface="Times New Roman"/>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fr-FR" sz="4000" dirty="0">
                <a:solidFill>
                  <a:srgbClr val="D41C85"/>
                </a:solidFill>
                <a:latin typeface="+mj-lt"/>
              </a:rPr>
              <a:t>Questions / réponses</a:t>
            </a:r>
          </a:p>
        </p:txBody>
      </p:sp>
    </p:spTree>
    <p:extLst>
      <p:ext uri="{BB962C8B-B14F-4D97-AF65-F5344CB8AC3E}">
        <p14:creationId xmlns:p14="http://schemas.microsoft.com/office/powerpoint/2010/main" val="1863728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idx="4294967295"/>
            <p:custDataLst>
              <p:tags r:id="rId1"/>
            </p:custDataLst>
          </p:nvPr>
        </p:nvSpPr>
        <p:spPr bwMode="auto">
          <a:xfrm>
            <a:off x="2063204" y="1628800"/>
            <a:ext cx="7380896" cy="2952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FR" altLang="fr-FR" sz="3400" dirty="0">
                <a:solidFill>
                  <a:srgbClr val="00B0F0"/>
                </a:solidFill>
                <a:latin typeface="Arial Regular"/>
                <a:cs typeface="Times New Roman" pitchFamily="18" charset="0"/>
              </a:rPr>
              <a:t>Vous aussi, </a:t>
            </a:r>
            <a:r>
              <a:rPr lang="fr-FR" altLang="fr-FR" sz="3400" dirty="0">
                <a:solidFill>
                  <a:srgbClr val="D41C85"/>
                </a:solidFill>
                <a:latin typeface="Arial Regular"/>
                <a:cs typeface="Times New Roman" pitchFamily="18" charset="0"/>
              </a:rPr>
              <a:t>devenez </a:t>
            </a:r>
            <a:br>
              <a:rPr lang="fr-FR" altLang="fr-FR" sz="3400" dirty="0">
                <a:solidFill>
                  <a:srgbClr val="D41C85"/>
                </a:solidFill>
                <a:latin typeface="Arial Regular"/>
                <a:cs typeface="Times New Roman" pitchFamily="18" charset="0"/>
              </a:rPr>
            </a:br>
            <a:r>
              <a:rPr lang="fr-FR" altLang="fr-FR" sz="3400" dirty="0" smtClean="0">
                <a:solidFill>
                  <a:srgbClr val="D41C85"/>
                </a:solidFill>
                <a:latin typeface="Arial Regular"/>
                <a:cs typeface="Times New Roman" pitchFamily="18" charset="0"/>
              </a:rPr>
              <a:t>ambassadeur </a:t>
            </a:r>
            <a:r>
              <a:rPr lang="fr-FR" altLang="fr-FR" sz="3400" dirty="0">
                <a:solidFill>
                  <a:srgbClr val="D41C85"/>
                </a:solidFill>
                <a:latin typeface="Arial Regular"/>
                <a:cs typeface="Times New Roman" pitchFamily="18" charset="0"/>
              </a:rPr>
              <a:t>du mouvement </a:t>
            </a:r>
            <a:r>
              <a:rPr lang="fr-FR" altLang="fr-FR" sz="3400" dirty="0">
                <a:solidFill>
                  <a:srgbClr val="00B0F0"/>
                </a:solidFill>
                <a:latin typeface="Arial Regular"/>
                <a:cs typeface="Times New Roman" pitchFamily="18" charset="0"/>
              </a:rPr>
              <a:t/>
            </a:r>
            <a:br>
              <a:rPr lang="fr-FR" altLang="fr-FR" sz="3400" dirty="0">
                <a:solidFill>
                  <a:srgbClr val="00B0F0"/>
                </a:solidFill>
                <a:latin typeface="Arial Regular"/>
                <a:cs typeface="Times New Roman" pitchFamily="18" charset="0"/>
              </a:rPr>
            </a:br>
            <a:r>
              <a:rPr lang="fr-FR" altLang="fr-FR" sz="3400" dirty="0">
                <a:solidFill>
                  <a:srgbClr val="00B0F0"/>
                </a:solidFill>
                <a:latin typeface="Arial Regular"/>
                <a:cs typeface="Times New Roman" pitchFamily="18" charset="0"/>
              </a:rPr>
              <a:t>en incitant votre entourage</a:t>
            </a:r>
            <a:br>
              <a:rPr lang="fr-FR" altLang="fr-FR" sz="3400" dirty="0">
                <a:solidFill>
                  <a:srgbClr val="00B0F0"/>
                </a:solidFill>
                <a:latin typeface="Arial Regular"/>
                <a:cs typeface="Times New Roman" pitchFamily="18" charset="0"/>
              </a:rPr>
            </a:br>
            <a:r>
              <a:rPr lang="fr-FR" altLang="fr-FR" sz="3400" dirty="0">
                <a:solidFill>
                  <a:srgbClr val="00B0F0"/>
                </a:solidFill>
                <a:latin typeface="Arial Regular"/>
                <a:cs typeface="Times New Roman" pitchFamily="18" charset="0"/>
              </a:rPr>
              <a:t>personnel et professionnel</a:t>
            </a:r>
            <a:br>
              <a:rPr lang="fr-FR" altLang="fr-FR" sz="3400" dirty="0">
                <a:solidFill>
                  <a:srgbClr val="00B0F0"/>
                </a:solidFill>
                <a:latin typeface="Arial Regular"/>
                <a:cs typeface="Times New Roman" pitchFamily="18" charset="0"/>
              </a:rPr>
            </a:br>
            <a:r>
              <a:rPr lang="fr-FR" altLang="fr-FR" sz="3400" dirty="0">
                <a:solidFill>
                  <a:srgbClr val="00B0F0"/>
                </a:solidFill>
                <a:latin typeface="Arial Regular"/>
                <a:cs typeface="Times New Roman" pitchFamily="18" charset="0"/>
              </a:rPr>
              <a:t>à signer le Pacte !</a:t>
            </a:r>
            <a:br>
              <a:rPr lang="fr-FR" altLang="fr-FR" sz="3400" dirty="0">
                <a:solidFill>
                  <a:srgbClr val="00B0F0"/>
                </a:solidFill>
                <a:latin typeface="Arial Regular"/>
                <a:cs typeface="Times New Roman" pitchFamily="18" charset="0"/>
              </a:rPr>
            </a:br>
            <a:r>
              <a:rPr lang="fr-FR" altLang="fr-FR" sz="3400" dirty="0">
                <a:solidFill>
                  <a:srgbClr val="00B0F0"/>
                </a:solidFill>
                <a:latin typeface="Arial Regular"/>
                <a:cs typeface="Times New Roman" pitchFamily="18" charset="0"/>
              </a:rPr>
              <a:t/>
            </a:r>
            <a:br>
              <a:rPr lang="fr-FR" altLang="fr-FR" sz="3400" dirty="0">
                <a:solidFill>
                  <a:srgbClr val="00B0F0"/>
                </a:solidFill>
                <a:latin typeface="Arial Regular"/>
                <a:cs typeface="Times New Roman" pitchFamily="18" charset="0"/>
              </a:rPr>
            </a:br>
            <a:r>
              <a:rPr lang="fr-FR" altLang="fr-FR" sz="3400" dirty="0">
                <a:solidFill>
                  <a:srgbClr val="00B0F0"/>
                </a:solidFill>
                <a:latin typeface="Arial Regular"/>
                <a:cs typeface="Times New Roman" pitchFamily="18" charset="0"/>
              </a:rPr>
              <a:t>Merci pour votre attention.</a:t>
            </a:r>
            <a:endParaRPr lang="fr-FR" altLang="fr-FR" sz="3400" dirty="0">
              <a:solidFill>
                <a:srgbClr val="D41C85"/>
              </a:solidFill>
              <a:latin typeface="Arial Regular"/>
              <a:cs typeface="Times New Roman" pitchFamily="18" charset="0"/>
            </a:endParaRPr>
          </a:p>
        </p:txBody>
      </p:sp>
      <p:pic>
        <p:nvPicPr>
          <p:cNvPr id="1026" name="Picture 2" descr="M:\Communication\2-SUPPORTS COMM MTE\Logos Pacte UK et FR\LOGO PNTE fr.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9292" y="2060848"/>
            <a:ext cx="2069976" cy="20699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t="21356" b="17512"/>
          <a:stretch/>
        </p:blipFill>
        <p:spPr>
          <a:xfrm>
            <a:off x="444723" y="4293096"/>
            <a:ext cx="2457767" cy="576064"/>
          </a:xfrm>
          <a:prstGeom prst="rect">
            <a:avLst/>
          </a:prstGeom>
        </p:spPr>
      </p:pic>
      <p:sp>
        <p:nvSpPr>
          <p:cNvPr id="4" name="Rectangle 3"/>
          <p:cNvSpPr/>
          <p:nvPr/>
        </p:nvSpPr>
        <p:spPr>
          <a:xfrm>
            <a:off x="179512" y="5373216"/>
            <a:ext cx="1296144" cy="13681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bg1"/>
              </a:solidFill>
            </a:endParaRPr>
          </a:p>
        </p:txBody>
      </p:sp>
    </p:spTree>
    <p:extLst>
      <p:ext uri="{BB962C8B-B14F-4D97-AF65-F5344CB8AC3E}">
        <p14:creationId xmlns:p14="http://schemas.microsoft.com/office/powerpoint/2010/main" val="87900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p:cNvSpPr txBox="1">
            <a:spLocks/>
          </p:cNvSpPr>
          <p:nvPr/>
        </p:nvSpPr>
        <p:spPr>
          <a:xfrm>
            <a:off x="1259632" y="548680"/>
            <a:ext cx="6768752"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00B0F0"/>
                </a:solidFill>
                <a:latin typeface="Arial Regular"/>
              </a:rPr>
              <a:t>Pourquoi une transition énergétique</a:t>
            </a:r>
          </a:p>
          <a:p>
            <a:r>
              <a:rPr lang="fr-FR" sz="2800" u="none" dirty="0">
                <a:solidFill>
                  <a:srgbClr val="00B0F0"/>
                </a:solidFill>
                <a:latin typeface="Arial Regular"/>
              </a:rPr>
              <a:t>à Monaco?</a:t>
            </a:r>
          </a:p>
        </p:txBody>
      </p:sp>
      <p:sp>
        <p:nvSpPr>
          <p:cNvPr id="7" name="ZoneTexte 6"/>
          <p:cNvSpPr txBox="1"/>
          <p:nvPr/>
        </p:nvSpPr>
        <p:spPr>
          <a:xfrm>
            <a:off x="1907704" y="5931707"/>
            <a:ext cx="5976664" cy="461665"/>
          </a:xfrm>
          <a:prstGeom prst="rect">
            <a:avLst/>
          </a:prstGeom>
          <a:noFill/>
        </p:spPr>
        <p:txBody>
          <a:bodyPr wrap="square" rtlCol="0">
            <a:spAutoFit/>
          </a:bodyPr>
          <a:lstStyle/>
          <a:p>
            <a:r>
              <a:rPr lang="fr-FR" sz="1200" dirty="0" smtClean="0"/>
              <a:t>Source: Recueil de données Environnement 2018, Direction de l’Environnement, Gouvernement Princier</a:t>
            </a:r>
            <a:endParaRPr lang="fr-FR" sz="1200" dirty="0"/>
          </a:p>
        </p:txBody>
      </p:sp>
      <p:pic>
        <p:nvPicPr>
          <p:cNvPr id="3" name="Image 2"/>
          <p:cNvPicPr>
            <a:picLocks noChangeAspect="1"/>
          </p:cNvPicPr>
          <p:nvPr/>
        </p:nvPicPr>
        <p:blipFill>
          <a:blip r:embed="rId3"/>
          <a:stretch>
            <a:fillRect/>
          </a:stretch>
        </p:blipFill>
        <p:spPr>
          <a:xfrm>
            <a:off x="467544" y="2358075"/>
            <a:ext cx="6568033" cy="2844371"/>
          </a:xfrm>
          <a:prstGeom prst="rect">
            <a:avLst/>
          </a:prstGeom>
        </p:spPr>
      </p:pic>
      <p:sp>
        <p:nvSpPr>
          <p:cNvPr id="8" name="ZoneTexte 7"/>
          <p:cNvSpPr txBox="1"/>
          <p:nvPr/>
        </p:nvSpPr>
        <p:spPr>
          <a:xfrm>
            <a:off x="6084168" y="1628814"/>
            <a:ext cx="2664296" cy="2677656"/>
          </a:xfrm>
          <a:prstGeom prst="rect">
            <a:avLst/>
          </a:prstGeom>
          <a:noFill/>
        </p:spPr>
        <p:txBody>
          <a:bodyPr wrap="square" rtlCol="0">
            <a:spAutoFit/>
          </a:bodyPr>
          <a:lstStyle/>
          <a:p>
            <a:r>
              <a:rPr lang="fr-CA" sz="1400" dirty="0">
                <a:latin typeface="Arial Regular"/>
                <a:cs typeface="Arial" panose="020B0604020202020204" pitchFamily="34" charset="0"/>
              </a:rPr>
              <a:t>Objectifs </a:t>
            </a:r>
            <a:r>
              <a:rPr lang="fr-CA" sz="1400" dirty="0" smtClean="0">
                <a:latin typeface="Arial Regular"/>
                <a:cs typeface="Arial" panose="020B0604020202020204" pitchFamily="34" charset="0"/>
              </a:rPr>
              <a:t>pris par Monaco dans le cadre de </a:t>
            </a:r>
            <a:r>
              <a:rPr lang="fr-CA" sz="1400" dirty="0">
                <a:latin typeface="Arial Regular"/>
                <a:cs typeface="Arial" panose="020B0604020202020204" pitchFamily="34" charset="0"/>
              </a:rPr>
              <a:t>l’Accord de Paris:</a:t>
            </a:r>
          </a:p>
          <a:p>
            <a:pPr marL="285750" indent="-285750">
              <a:buFont typeface="Arial" panose="020B0604020202020204" pitchFamily="34" charset="0"/>
              <a:buChar char="•"/>
            </a:pPr>
            <a:r>
              <a:rPr lang="fr-CA" sz="1400" dirty="0">
                <a:latin typeface="Arial Regular"/>
                <a:cs typeface="Arial" panose="020B0604020202020204" pitchFamily="34" charset="0"/>
              </a:rPr>
              <a:t>-50% GES en 2030 par rapport à 1990</a:t>
            </a:r>
          </a:p>
          <a:p>
            <a:pPr marL="285750" indent="-285750">
              <a:buFont typeface="Arial" panose="020B0604020202020204" pitchFamily="34" charset="0"/>
              <a:buChar char="•"/>
            </a:pPr>
            <a:r>
              <a:rPr lang="fr-CA" sz="1400" dirty="0">
                <a:latin typeface="Arial Regular"/>
                <a:cs typeface="Arial" panose="020B0604020202020204" pitchFamily="34" charset="0"/>
              </a:rPr>
              <a:t>Neutralité carbone d’ici </a:t>
            </a:r>
            <a:r>
              <a:rPr lang="fr-CA" sz="1400" dirty="0" smtClean="0">
                <a:latin typeface="Arial Regular"/>
                <a:cs typeface="Arial" panose="020B0604020202020204" pitchFamily="34" charset="0"/>
              </a:rPr>
              <a:t>2050</a:t>
            </a:r>
            <a:endParaRPr lang="fr-CA" sz="1400" dirty="0">
              <a:latin typeface="Arial Regular"/>
              <a:cs typeface="Arial" panose="020B0604020202020204" pitchFamily="34" charset="0"/>
            </a:endParaRPr>
          </a:p>
          <a:p>
            <a:r>
              <a:rPr lang="fr-CA" sz="1400" b="1" dirty="0">
                <a:latin typeface="Arial Regular"/>
                <a:cs typeface="Arial" panose="020B0604020202020204" pitchFamily="34" charset="0"/>
              </a:rPr>
              <a:t>Nous devons réduire nos émissions 4 fois plus rapidement pour atteindre nos objectifs!</a:t>
            </a:r>
          </a:p>
          <a:p>
            <a:r>
              <a:rPr lang="fr-CA" sz="1400" dirty="0" smtClean="0">
                <a:latin typeface="Arial Regular"/>
                <a:cs typeface="Arial" panose="020B0604020202020204" pitchFamily="34" charset="0"/>
              </a:rPr>
              <a:t>Nous </a:t>
            </a:r>
            <a:r>
              <a:rPr lang="fr-CA" sz="1400" dirty="0">
                <a:latin typeface="Arial Regular"/>
                <a:cs typeface="Arial" panose="020B0604020202020204" pitchFamily="34" charset="0"/>
              </a:rPr>
              <a:t>n’y parviendrons que si tout le monde y prend part</a:t>
            </a:r>
          </a:p>
        </p:txBody>
      </p:sp>
      <p:sp>
        <p:nvSpPr>
          <p:cNvPr id="5" name="Triangle rectangle 4"/>
          <p:cNvSpPr/>
          <p:nvPr/>
        </p:nvSpPr>
        <p:spPr>
          <a:xfrm>
            <a:off x="3419872" y="3284984"/>
            <a:ext cx="3384376" cy="1656184"/>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746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p:cNvSpPr txBox="1">
            <a:spLocks/>
          </p:cNvSpPr>
          <p:nvPr/>
        </p:nvSpPr>
        <p:spPr>
          <a:xfrm>
            <a:off x="1259632" y="548680"/>
            <a:ext cx="6768752"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00B0F0"/>
                </a:solidFill>
                <a:latin typeface="Arial Regular"/>
              </a:rPr>
              <a:t>Quelles sont les principales sources d’émissions GES de Monaco?</a:t>
            </a:r>
          </a:p>
        </p:txBody>
      </p:sp>
      <p:pic>
        <p:nvPicPr>
          <p:cNvPr id="2" name="Image 1"/>
          <p:cNvPicPr>
            <a:picLocks noChangeAspect="1"/>
          </p:cNvPicPr>
          <p:nvPr/>
        </p:nvPicPr>
        <p:blipFill>
          <a:blip r:embed="rId3"/>
          <a:stretch>
            <a:fillRect/>
          </a:stretch>
        </p:blipFill>
        <p:spPr>
          <a:xfrm>
            <a:off x="1763688" y="1556792"/>
            <a:ext cx="5869145" cy="4416986"/>
          </a:xfrm>
          <a:prstGeom prst="rect">
            <a:avLst/>
          </a:prstGeom>
        </p:spPr>
      </p:pic>
      <p:sp>
        <p:nvSpPr>
          <p:cNvPr id="3" name="ZoneTexte 2"/>
          <p:cNvSpPr txBox="1"/>
          <p:nvPr/>
        </p:nvSpPr>
        <p:spPr>
          <a:xfrm>
            <a:off x="2027637" y="6093296"/>
            <a:ext cx="5976664" cy="461665"/>
          </a:xfrm>
          <a:prstGeom prst="rect">
            <a:avLst/>
          </a:prstGeom>
          <a:noFill/>
        </p:spPr>
        <p:txBody>
          <a:bodyPr wrap="square" rtlCol="0">
            <a:spAutoFit/>
          </a:bodyPr>
          <a:lstStyle/>
          <a:p>
            <a:r>
              <a:rPr lang="fr-FR" sz="1200" dirty="0" smtClean="0"/>
              <a:t>Source: Données d’inventaire national des émissions de gaz à effet de serre de Monaco, Direction de l’Environnement, Gouvernement Princier</a:t>
            </a:r>
            <a:endParaRPr lang="fr-FR" sz="1200" dirty="0"/>
          </a:p>
        </p:txBody>
      </p:sp>
    </p:spTree>
    <p:extLst>
      <p:ext uri="{BB962C8B-B14F-4D97-AF65-F5344CB8AC3E}">
        <p14:creationId xmlns:p14="http://schemas.microsoft.com/office/powerpoint/2010/main" val="427342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p:cNvSpPr txBox="1">
            <a:spLocks/>
          </p:cNvSpPr>
          <p:nvPr/>
        </p:nvSpPr>
        <p:spPr>
          <a:xfrm>
            <a:off x="1259632" y="548680"/>
            <a:ext cx="6768752"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a:solidFill>
                  <a:srgbClr val="00B0F0"/>
                </a:solidFill>
                <a:latin typeface="Arial Regular"/>
              </a:rPr>
              <a:t>La Mission pour la Transition Energétique</a:t>
            </a:r>
          </a:p>
        </p:txBody>
      </p:sp>
      <p:sp>
        <p:nvSpPr>
          <p:cNvPr id="5" name="ZoneTexte 4"/>
          <p:cNvSpPr txBox="1"/>
          <p:nvPr/>
        </p:nvSpPr>
        <p:spPr>
          <a:xfrm>
            <a:off x="2123728" y="1556792"/>
            <a:ext cx="6802558" cy="3816429"/>
          </a:xfrm>
          <a:prstGeom prst="rect">
            <a:avLst/>
          </a:prstGeom>
          <a:noFill/>
        </p:spPr>
        <p:txBody>
          <a:bodyPr wrap="square" rtlCol="0">
            <a:spAutoFit/>
          </a:bodyPr>
          <a:lstStyle/>
          <a:p>
            <a:r>
              <a:rPr lang="fr-FR" sz="2200" dirty="0">
                <a:latin typeface="Arial Regular"/>
              </a:rPr>
              <a:t>Les objectifs de la Mission:</a:t>
            </a:r>
          </a:p>
          <a:p>
            <a:endParaRPr lang="fr-FR" sz="2200" dirty="0">
              <a:latin typeface="Arial Regular"/>
            </a:endParaRPr>
          </a:p>
          <a:p>
            <a:pPr marL="914400" lvl="1" indent="-457200">
              <a:buFont typeface="Arial" pitchFamily="34" charset="0"/>
              <a:buChar char="•"/>
            </a:pPr>
            <a:r>
              <a:rPr lang="fr-FR" sz="2200" dirty="0">
                <a:latin typeface="Arial Regular"/>
              </a:rPr>
              <a:t>Amélioration de l’efficacité énergétique des bâtiments et des économies d’énergie</a:t>
            </a:r>
          </a:p>
          <a:p>
            <a:pPr marL="914400" lvl="1" indent="-457200">
              <a:buFont typeface="Arial" pitchFamily="34" charset="0"/>
              <a:buChar char="•"/>
            </a:pPr>
            <a:endParaRPr lang="fr-FR" sz="2200" dirty="0">
              <a:latin typeface="Arial Regular"/>
            </a:endParaRPr>
          </a:p>
          <a:p>
            <a:pPr marL="914400" lvl="1" indent="-457200">
              <a:buFont typeface="Arial" pitchFamily="34" charset="0"/>
              <a:buChar char="•"/>
            </a:pPr>
            <a:r>
              <a:rPr lang="fr-FR" sz="2200" dirty="0">
                <a:latin typeface="Arial Regular"/>
              </a:rPr>
              <a:t>Production locale d’énergie renouvelable</a:t>
            </a:r>
          </a:p>
          <a:p>
            <a:pPr lvl="1"/>
            <a:endParaRPr lang="fr-FR" sz="2200" dirty="0">
              <a:latin typeface="Arial Regular"/>
            </a:endParaRPr>
          </a:p>
          <a:p>
            <a:pPr marL="914400" lvl="1" indent="-457200">
              <a:buFont typeface="Arial" pitchFamily="34" charset="0"/>
              <a:buChar char="•"/>
            </a:pPr>
            <a:r>
              <a:rPr lang="fr-FR" sz="2200" dirty="0" err="1">
                <a:latin typeface="Arial Regular"/>
              </a:rPr>
              <a:t>Décarbonisation</a:t>
            </a:r>
            <a:r>
              <a:rPr lang="fr-FR" sz="2200" dirty="0">
                <a:latin typeface="Arial Regular"/>
              </a:rPr>
              <a:t> de l’énergie importée</a:t>
            </a:r>
          </a:p>
          <a:p>
            <a:pPr lvl="1"/>
            <a:endParaRPr lang="fr-FR" sz="2200" dirty="0">
              <a:latin typeface="Arial Regular"/>
            </a:endParaRPr>
          </a:p>
          <a:p>
            <a:pPr marL="914400" lvl="1" indent="-457200">
              <a:buFont typeface="Arial" pitchFamily="34" charset="0"/>
              <a:buChar char="•"/>
            </a:pPr>
            <a:r>
              <a:rPr lang="fr-FR" sz="2200" dirty="0">
                <a:latin typeface="Arial Regular"/>
              </a:rPr>
              <a:t>Mobilisation de la communauté monégasque</a:t>
            </a:r>
          </a:p>
          <a:p>
            <a:pPr lvl="1"/>
            <a:endParaRPr lang="fr-FR" sz="2200" dirty="0">
              <a:latin typeface="Arial Regular"/>
            </a:endParaRPr>
          </a:p>
        </p:txBody>
      </p:sp>
    </p:spTree>
    <p:extLst>
      <p:ext uri="{BB962C8B-B14F-4D97-AF65-F5344CB8AC3E}">
        <p14:creationId xmlns:p14="http://schemas.microsoft.com/office/powerpoint/2010/main" val="331591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466073" y="2132856"/>
            <a:ext cx="4832722" cy="2462213"/>
          </a:xfrm>
          <a:prstGeom prst="rect">
            <a:avLst/>
          </a:prstGeom>
          <a:noFill/>
        </p:spPr>
        <p:txBody>
          <a:bodyPr wrap="square" rtlCol="0">
            <a:spAutoFit/>
          </a:bodyPr>
          <a:lstStyle/>
          <a:p>
            <a:r>
              <a:rPr lang="fr-FR" sz="2200" dirty="0">
                <a:solidFill>
                  <a:srgbClr val="C00000"/>
                </a:solidFill>
                <a:latin typeface="Arial Regular"/>
                <a:cs typeface="Times New Roman" panose="02020603050405020304" pitchFamily="18" charset="0"/>
              </a:rPr>
              <a:t>59 </a:t>
            </a:r>
            <a:r>
              <a:rPr lang="fr-FR" sz="2200" dirty="0">
                <a:latin typeface="Arial Regular"/>
                <a:cs typeface="Times New Roman" panose="02020603050405020304" pitchFamily="18" charset="0"/>
              </a:rPr>
              <a:t>organisations</a:t>
            </a:r>
          </a:p>
          <a:p>
            <a:endParaRPr lang="fr-FR" sz="2200" dirty="0">
              <a:latin typeface="Arial Regular"/>
              <a:cs typeface="Times New Roman" panose="02020603050405020304" pitchFamily="18" charset="0"/>
            </a:endParaRPr>
          </a:p>
          <a:p>
            <a:r>
              <a:rPr lang="fr-FR" sz="2200" dirty="0">
                <a:solidFill>
                  <a:srgbClr val="C00000"/>
                </a:solidFill>
                <a:latin typeface="Arial Regular"/>
                <a:cs typeface="Times New Roman" panose="02020603050405020304" pitchFamily="18" charset="0"/>
              </a:rPr>
              <a:t>90</a:t>
            </a:r>
            <a:r>
              <a:rPr lang="fr-FR" sz="2200" dirty="0">
                <a:latin typeface="Arial Regular"/>
                <a:cs typeface="Times New Roman" panose="02020603050405020304" pitchFamily="18" charset="0"/>
              </a:rPr>
              <a:t> personnes rencontrées</a:t>
            </a:r>
          </a:p>
          <a:p>
            <a:endParaRPr lang="fr-FR" sz="2200" dirty="0">
              <a:latin typeface="Arial Regular"/>
              <a:cs typeface="Times New Roman" panose="02020603050405020304" pitchFamily="18" charset="0"/>
            </a:endParaRPr>
          </a:p>
          <a:p>
            <a:r>
              <a:rPr lang="fr-FR" sz="2200" dirty="0">
                <a:solidFill>
                  <a:srgbClr val="C00000"/>
                </a:solidFill>
                <a:latin typeface="Arial Regular"/>
                <a:cs typeface="Times New Roman" panose="02020603050405020304" pitchFamily="18" charset="0"/>
              </a:rPr>
              <a:t>5</a:t>
            </a:r>
            <a:r>
              <a:rPr lang="fr-FR" sz="2200" dirty="0">
                <a:latin typeface="Arial Regular"/>
                <a:cs typeface="Times New Roman" panose="02020603050405020304" pitchFamily="18" charset="0"/>
              </a:rPr>
              <a:t> ateliers collectifs par secteurs</a:t>
            </a:r>
          </a:p>
          <a:p>
            <a:endParaRPr lang="fr-FR" sz="2200" dirty="0">
              <a:latin typeface="Arial Regular"/>
              <a:cs typeface="Times New Roman" panose="02020603050405020304" pitchFamily="18" charset="0"/>
            </a:endParaRPr>
          </a:p>
          <a:p>
            <a:r>
              <a:rPr lang="fr-FR" sz="2200" dirty="0">
                <a:latin typeface="Arial Regular"/>
                <a:cs typeface="Times New Roman" panose="02020603050405020304" pitchFamily="18" charset="0"/>
              </a:rPr>
              <a:t>Il a été publié en mars 2017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2578100" cy="384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texte 4"/>
          <p:cNvSpPr txBox="1">
            <a:spLocks/>
          </p:cNvSpPr>
          <p:nvPr/>
        </p:nvSpPr>
        <p:spPr>
          <a:xfrm>
            <a:off x="1993900" y="548680"/>
            <a:ext cx="5674444" cy="432048"/>
          </a:xfrm>
          <a:prstGeom prst="rect">
            <a:avLst/>
          </a:prstGeom>
        </p:spPr>
        <p:txBody>
          <a:bodyPr anchor="ctr"/>
          <a:lstStyle>
            <a:lvl1pPr marL="0" indent="0" algn="ctr" eaLnBrk="1" hangingPunct="1">
              <a:spcBef>
                <a:spcPct val="20000"/>
              </a:spcBef>
              <a:buNone/>
              <a:defRPr sz="2000" u="sng">
                <a:solidFill>
                  <a:schemeClr val="accent1">
                    <a:lumMod val="75000"/>
                  </a:schemeClr>
                </a:solidFill>
                <a:latin typeface="Cambria" panose="02040503050406030204" pitchFamily="18" charset="0"/>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sz="2800" u="none" dirty="0" smtClean="0">
                <a:solidFill>
                  <a:srgbClr val="00B0F0"/>
                </a:solidFill>
                <a:latin typeface="Arial Regular"/>
              </a:rPr>
              <a:t>Le Livre </a:t>
            </a:r>
            <a:r>
              <a:rPr lang="fr-FR" sz="2800" u="none" dirty="0">
                <a:solidFill>
                  <a:srgbClr val="00B0F0"/>
                </a:solidFill>
                <a:latin typeface="Arial Regular"/>
              </a:rPr>
              <a:t>Blanc de la Transition Energétique</a:t>
            </a:r>
          </a:p>
        </p:txBody>
      </p:sp>
    </p:spTree>
    <p:extLst>
      <p:ext uri="{BB962C8B-B14F-4D97-AF65-F5344CB8AC3E}">
        <p14:creationId xmlns:p14="http://schemas.microsoft.com/office/powerpoint/2010/main" val="412314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283968" y="1497715"/>
            <a:ext cx="4164703" cy="1619436"/>
          </a:xfrm>
          <a:prstGeom prst="rect">
            <a:avLst/>
          </a:prstGeom>
        </p:spPr>
        <p:txBody>
          <a:bodyPr/>
          <a:lstStyle>
            <a:lvl1pPr marL="285750" indent="-285750">
              <a:spcBef>
                <a:spcPct val="20000"/>
              </a:spcBef>
              <a:spcAft>
                <a:spcPts val="0"/>
              </a:spcAft>
              <a:buFont typeface="Courier New" panose="02070309020205020404" pitchFamily="49" charset="0"/>
              <a:buChar char="o"/>
              <a:defRPr sz="1600">
                <a:latin typeface="Calibri" panose="020F0502020204030204" pitchFamily="34" charset="0"/>
              </a:defRPr>
            </a:lvl1pPr>
            <a:lvl2pPr marL="914400" lvl="1" indent="-457200">
              <a:spcBef>
                <a:spcPct val="20000"/>
              </a:spcBef>
              <a:spcAft>
                <a:spcPts val="0"/>
              </a:spcAft>
              <a:buFont typeface="Wingdings" panose="05000000000000000000" pitchFamily="2" charset="2"/>
              <a:buChar char="ü"/>
              <a:defRPr sz="1400">
                <a:latin typeface="Calibri" panose="020F0502020204030204" pitchFamily="34" charset="0"/>
              </a:defRPr>
            </a:lvl2pPr>
            <a:lvl3pPr marL="1143000" indent="-228600">
              <a:spcBef>
                <a:spcPct val="20000"/>
              </a:spcBef>
              <a:buFont typeface="Arial" panose="020B0604020202020204" pitchFamily="34" charset="0"/>
              <a:buChar char="•"/>
              <a:defRPr sz="1400">
                <a:latin typeface="Calibri" panose="020F0502020204030204" pitchFamily="34" charset="0"/>
              </a:defRPr>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a:spcAft>
                <a:spcPts val="1200"/>
              </a:spcAft>
              <a:buFont typeface="Arial" panose="020B0604020202020204" pitchFamily="34" charset="0"/>
              <a:buChar char="•"/>
            </a:pPr>
            <a:r>
              <a:rPr lang="fr-FR" sz="2600" dirty="0" smtClean="0">
                <a:solidFill>
                  <a:prstClr val="black"/>
                </a:solidFill>
                <a:cs typeface="Times New Roman" panose="02020603050405020304" pitchFamily="18" charset="0"/>
              </a:rPr>
              <a:t>Lancé le </a:t>
            </a:r>
            <a:r>
              <a:rPr lang="fr-FR" sz="2600" b="1" dirty="0" smtClean="0">
                <a:solidFill>
                  <a:prstClr val="black"/>
                </a:solidFill>
                <a:cs typeface="Times New Roman" panose="02020603050405020304" pitchFamily="18" charset="0"/>
              </a:rPr>
              <a:t>19 janvier 2018</a:t>
            </a:r>
          </a:p>
          <a:p>
            <a:pPr>
              <a:spcAft>
                <a:spcPts val="1200"/>
              </a:spcAft>
              <a:buFont typeface="Arial" panose="020B0604020202020204" pitchFamily="34" charset="0"/>
              <a:buChar char="•"/>
            </a:pPr>
            <a:r>
              <a:rPr lang="fr-FR" sz="2600" dirty="0" smtClean="0">
                <a:solidFill>
                  <a:prstClr val="black"/>
                </a:solidFill>
                <a:cs typeface="Times New Roman" panose="02020603050405020304" pitchFamily="18" charset="0"/>
              </a:rPr>
              <a:t>Objectif global: </a:t>
            </a:r>
            <a:r>
              <a:rPr lang="fr-FR" sz="2600" dirty="0" smtClean="0">
                <a:solidFill>
                  <a:prstClr val="black"/>
                </a:solidFill>
                <a:cs typeface="Times New Roman" panose="02020603050405020304" pitchFamily="18" charset="0"/>
              </a:rPr>
              <a:t>mobiliser les acteurs dans la continuité du livre blanc autour des 3 thèmes prioritaires (mobilité, déchets, énergie)</a:t>
            </a:r>
          </a:p>
          <a:p>
            <a:pPr>
              <a:spcAft>
                <a:spcPts val="1200"/>
              </a:spcAft>
              <a:buFont typeface="Arial" panose="020B0604020202020204" pitchFamily="34" charset="0"/>
              <a:buChar char="•"/>
            </a:pPr>
            <a:r>
              <a:rPr lang="fr-FR" sz="2600" dirty="0" smtClean="0">
                <a:solidFill>
                  <a:prstClr val="black"/>
                </a:solidFill>
                <a:cs typeface="Times New Roman" panose="02020603050405020304" pitchFamily="18" charset="0"/>
              </a:rPr>
              <a:t>Programme d’amélioration continue pour atteindre nos objectifs 2030 et 2050</a:t>
            </a:r>
            <a:endParaRPr lang="fr-FR" sz="2600" dirty="0">
              <a:solidFill>
                <a:prstClr val="black"/>
              </a:solidFill>
              <a:cs typeface="Times New Roman" panose="02020603050405020304" pitchFamily="18"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246311"/>
            <a:ext cx="3378864" cy="2249760"/>
          </a:xfrm>
          <a:prstGeom prst="rect">
            <a:avLst/>
          </a:prstGeom>
        </p:spPr>
      </p:pic>
      <p:sp>
        <p:nvSpPr>
          <p:cNvPr id="3" name="ZoneTexte 2"/>
          <p:cNvSpPr txBox="1"/>
          <p:nvPr/>
        </p:nvSpPr>
        <p:spPr>
          <a:xfrm>
            <a:off x="833524" y="5606752"/>
            <a:ext cx="7342907" cy="338554"/>
          </a:xfrm>
          <a:prstGeom prst="rect">
            <a:avLst/>
          </a:prstGeom>
          <a:noFill/>
        </p:spPr>
        <p:txBody>
          <a:bodyPr wrap="square" rtlCol="0">
            <a:spAutoFit/>
          </a:bodyPr>
          <a:lstStyle/>
          <a:p>
            <a:endParaRPr lang="fr-FR" sz="1600" dirty="0">
              <a:solidFill>
                <a:prstClr val="black"/>
              </a:solidFill>
              <a:latin typeface="Calibri" panose="020F0502020204030204" pitchFamily="34" charset="0"/>
            </a:endParaRPr>
          </a:p>
        </p:txBody>
      </p:sp>
      <p:sp>
        <p:nvSpPr>
          <p:cNvPr id="9" name="Espace réservé du texte 2"/>
          <p:cNvSpPr txBox="1">
            <a:spLocks/>
          </p:cNvSpPr>
          <p:nvPr/>
        </p:nvSpPr>
        <p:spPr>
          <a:xfrm>
            <a:off x="1187623" y="548680"/>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b="0" dirty="0" smtClean="0"/>
              <a:t>Le Pacte National pour la Transition Energétique</a:t>
            </a:r>
            <a:endParaRPr lang="fr-FR" b="0" dirty="0"/>
          </a:p>
        </p:txBody>
      </p:sp>
    </p:spTree>
    <p:extLst>
      <p:ext uri="{BB962C8B-B14F-4D97-AF65-F5344CB8AC3E}">
        <p14:creationId xmlns:p14="http://schemas.microsoft.com/office/powerpoint/2010/main" val="61323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851920" y="1700808"/>
            <a:ext cx="5112567" cy="1619436"/>
          </a:xfrm>
          <a:prstGeom prst="rect">
            <a:avLst/>
          </a:prstGeom>
        </p:spPr>
        <p:txBody>
          <a:bodyPr/>
          <a:lstStyle>
            <a:lvl1pPr marL="285750" indent="-285750">
              <a:spcBef>
                <a:spcPct val="20000"/>
              </a:spcBef>
              <a:spcAft>
                <a:spcPts val="0"/>
              </a:spcAft>
              <a:buFont typeface="Courier New" panose="02070309020205020404" pitchFamily="49" charset="0"/>
              <a:buChar char="o"/>
              <a:defRPr sz="1600">
                <a:latin typeface="Calibri" panose="020F0502020204030204" pitchFamily="34" charset="0"/>
              </a:defRPr>
            </a:lvl1pPr>
            <a:lvl2pPr marL="914400" lvl="1" indent="-457200">
              <a:spcBef>
                <a:spcPct val="20000"/>
              </a:spcBef>
              <a:spcAft>
                <a:spcPts val="0"/>
              </a:spcAft>
              <a:buFont typeface="Wingdings" panose="05000000000000000000" pitchFamily="2" charset="2"/>
              <a:buChar char="ü"/>
              <a:defRPr sz="1400">
                <a:latin typeface="Calibri" panose="020F0502020204030204" pitchFamily="34" charset="0"/>
              </a:defRPr>
            </a:lvl2pPr>
            <a:lvl3pPr marL="1143000" indent="-228600">
              <a:spcBef>
                <a:spcPct val="20000"/>
              </a:spcBef>
              <a:buFont typeface="Arial" panose="020B0604020202020204" pitchFamily="34" charset="0"/>
              <a:buChar char="•"/>
              <a:defRPr sz="1400">
                <a:latin typeface="Calibri" panose="020F0502020204030204" pitchFamily="34" charset="0"/>
              </a:defRPr>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0" indent="0">
              <a:spcAft>
                <a:spcPts val="1200"/>
              </a:spcAft>
              <a:buNone/>
            </a:pPr>
            <a:r>
              <a:rPr lang="fr-FR" sz="2600" dirty="0" smtClean="0">
                <a:solidFill>
                  <a:prstClr val="black"/>
                </a:solidFill>
                <a:latin typeface="Arial Regular"/>
                <a:cs typeface="Times New Roman" panose="02020603050405020304" pitchFamily="18" charset="0"/>
              </a:rPr>
              <a:t>TROIS OBJECTIFS PRECIS:</a:t>
            </a:r>
            <a:endParaRPr lang="fr-FR" sz="2600" dirty="0">
              <a:solidFill>
                <a:prstClr val="black"/>
              </a:solidFill>
              <a:latin typeface="Arial Regular"/>
              <a:cs typeface="Times New Roman" panose="02020603050405020304" pitchFamily="18" charset="0"/>
            </a:endParaRPr>
          </a:p>
          <a:p>
            <a:pPr>
              <a:spcAft>
                <a:spcPts val="1200"/>
              </a:spcAft>
              <a:buFont typeface="Arial" panose="020B0604020202020204" pitchFamily="34" charset="0"/>
              <a:buChar char="•"/>
            </a:pPr>
            <a:r>
              <a:rPr lang="fr-FR" sz="2600" dirty="0">
                <a:solidFill>
                  <a:prstClr val="black"/>
                </a:solidFill>
                <a:latin typeface="Arial Regular"/>
                <a:cs typeface="Times New Roman" panose="02020603050405020304" pitchFamily="18" charset="0"/>
              </a:rPr>
              <a:t>Guider </a:t>
            </a:r>
            <a:r>
              <a:rPr lang="fr-FR" sz="2600" dirty="0" smtClean="0">
                <a:solidFill>
                  <a:prstClr val="black"/>
                </a:solidFill>
                <a:latin typeface="Arial Regular"/>
                <a:cs typeface="Times New Roman" panose="02020603050405020304" pitchFamily="18" charset="0"/>
              </a:rPr>
              <a:t>les entreprises, institutions, associations et individus vers nos </a:t>
            </a:r>
            <a:r>
              <a:rPr lang="fr-FR" sz="2600" dirty="0">
                <a:solidFill>
                  <a:prstClr val="black"/>
                </a:solidFill>
                <a:latin typeface="Arial Regular"/>
                <a:cs typeface="Times New Roman" panose="02020603050405020304" pitchFamily="18" charset="0"/>
              </a:rPr>
              <a:t>priorités </a:t>
            </a:r>
            <a:r>
              <a:rPr lang="fr-FR" sz="2600" dirty="0" smtClean="0">
                <a:solidFill>
                  <a:prstClr val="black"/>
                </a:solidFill>
                <a:latin typeface="Arial Regular"/>
                <a:cs typeface="Times New Roman" panose="02020603050405020304" pitchFamily="18" charset="0"/>
              </a:rPr>
              <a:t>nationales pour le climat</a:t>
            </a:r>
            <a:endParaRPr lang="fr-FR" sz="2600" dirty="0">
              <a:solidFill>
                <a:prstClr val="black"/>
              </a:solidFill>
              <a:latin typeface="Arial Regular"/>
              <a:cs typeface="Times New Roman" panose="02020603050405020304" pitchFamily="18" charset="0"/>
            </a:endParaRPr>
          </a:p>
          <a:p>
            <a:pPr>
              <a:spcAft>
                <a:spcPts val="1200"/>
              </a:spcAft>
              <a:buFont typeface="Arial" panose="020B0604020202020204" pitchFamily="34" charset="0"/>
              <a:buChar char="•"/>
            </a:pPr>
            <a:r>
              <a:rPr lang="fr-FR" sz="2600" dirty="0">
                <a:solidFill>
                  <a:prstClr val="black"/>
                </a:solidFill>
                <a:latin typeface="Arial Regular"/>
                <a:cs typeface="Times New Roman" panose="02020603050405020304" pitchFamily="18" charset="0"/>
              </a:rPr>
              <a:t>Faciliter </a:t>
            </a:r>
            <a:r>
              <a:rPr lang="fr-FR" sz="2600" dirty="0" smtClean="0">
                <a:solidFill>
                  <a:prstClr val="black"/>
                </a:solidFill>
                <a:latin typeface="Arial Regular"/>
                <a:cs typeface="Times New Roman" panose="02020603050405020304" pitchFamily="18" charset="0"/>
              </a:rPr>
              <a:t>l’échange de bonnes </a:t>
            </a:r>
            <a:r>
              <a:rPr lang="fr-FR" sz="2600" dirty="0">
                <a:solidFill>
                  <a:prstClr val="black"/>
                </a:solidFill>
                <a:latin typeface="Arial Regular"/>
                <a:cs typeface="Times New Roman" panose="02020603050405020304" pitchFamily="18" charset="0"/>
              </a:rPr>
              <a:t>pratiques entre acteurs</a:t>
            </a:r>
          </a:p>
          <a:p>
            <a:pPr>
              <a:spcAft>
                <a:spcPts val="1200"/>
              </a:spcAft>
              <a:buFont typeface="Arial" panose="020B0604020202020204" pitchFamily="34" charset="0"/>
              <a:buChar char="•"/>
            </a:pPr>
            <a:r>
              <a:rPr lang="fr-FR" sz="2600" dirty="0">
                <a:solidFill>
                  <a:prstClr val="black"/>
                </a:solidFill>
                <a:latin typeface="Arial Regular"/>
                <a:cs typeface="Times New Roman" panose="02020603050405020304" pitchFamily="18" charset="0"/>
              </a:rPr>
              <a:t>Valoriser les bonnes pratiques</a:t>
            </a:r>
          </a:p>
        </p:txBody>
      </p:sp>
      <p:sp>
        <p:nvSpPr>
          <p:cNvPr id="3" name="ZoneTexte 2"/>
          <p:cNvSpPr txBox="1"/>
          <p:nvPr/>
        </p:nvSpPr>
        <p:spPr>
          <a:xfrm>
            <a:off x="833524" y="5606752"/>
            <a:ext cx="7342907" cy="338554"/>
          </a:xfrm>
          <a:prstGeom prst="rect">
            <a:avLst/>
          </a:prstGeom>
          <a:noFill/>
        </p:spPr>
        <p:txBody>
          <a:bodyPr wrap="square" rtlCol="0">
            <a:spAutoFit/>
          </a:bodyPr>
          <a:lstStyle/>
          <a:p>
            <a:endParaRPr lang="fr-FR" sz="1600" dirty="0">
              <a:solidFill>
                <a:prstClr val="black"/>
              </a:solidFill>
              <a:latin typeface="Arial Regular"/>
            </a:endParaRPr>
          </a:p>
        </p:txBody>
      </p:sp>
      <p:sp>
        <p:nvSpPr>
          <p:cNvPr id="9" name="Espace réservé du texte 2"/>
          <p:cNvSpPr txBox="1">
            <a:spLocks/>
          </p:cNvSpPr>
          <p:nvPr/>
        </p:nvSpPr>
        <p:spPr>
          <a:xfrm>
            <a:off x="1187623" y="548680"/>
            <a:ext cx="7401363" cy="648072"/>
          </a:xfrm>
          <a:prstGeom prst="rect">
            <a:avLst/>
          </a:prstGeom>
        </p:spPr>
        <p:txBody>
          <a:bodyPr anchor="ctr"/>
          <a:lstStyle>
            <a:defPPr>
              <a:defRPr lang="fr-FR"/>
            </a:defPPr>
            <a:lvl1pPr marL="0" indent="0" algn="ctr" eaLnBrk="1" hangingPunct="1">
              <a:spcBef>
                <a:spcPct val="20000"/>
              </a:spcBef>
              <a:buNone/>
              <a:defRPr sz="2800" b="1" u="none">
                <a:solidFill>
                  <a:srgbClr val="00B0F0"/>
                </a:solidFill>
                <a:latin typeface="+mn-lt"/>
              </a:defRPr>
            </a:lvl1pPr>
            <a:lvl2pPr marL="742950" indent="-285750" eaLnBrk="1" hangingPunct="1">
              <a:spcBef>
                <a:spcPct val="20000"/>
              </a:spcBef>
              <a:buChar char="–"/>
              <a:defRPr sz="2800">
                <a:latin typeface="Arial" pitchFamily="34" charset="0"/>
              </a:defRPr>
            </a:lvl2pPr>
            <a:lvl3pPr marL="1143000" indent="-228600" eaLnBrk="1" hangingPunct="1">
              <a:spcBef>
                <a:spcPct val="20000"/>
              </a:spcBef>
              <a:buChar char="•"/>
              <a:defRPr sz="2400">
                <a:latin typeface="Arial" pitchFamily="34" charset="0"/>
              </a:defRPr>
            </a:lvl3pPr>
            <a:lvl4pPr marL="1600200" indent="-228600" eaLnBrk="1" hangingPunct="1">
              <a:spcBef>
                <a:spcPct val="20000"/>
              </a:spcBef>
              <a:buChar char="–"/>
              <a:defRPr sz="2000">
                <a:latin typeface="Arial" pitchFamily="34" charset="0"/>
              </a:defRPr>
            </a:lvl4pPr>
            <a:lvl5pPr marL="2057400" indent="-228600" eaLnBrk="1" hangingPunct="1">
              <a:spcBef>
                <a:spcPct val="20000"/>
              </a:spcBef>
              <a:buChar char="»"/>
              <a:defRPr sz="2000">
                <a:latin typeface="Arial" pitchFamily="34" charset="0"/>
              </a:defRPr>
            </a:lvl5pPr>
            <a:lvl6pPr marL="2514600" indent="-228600" fontAlgn="base">
              <a:spcBef>
                <a:spcPct val="20000"/>
              </a:spcBef>
              <a:spcAft>
                <a:spcPct val="0"/>
              </a:spcAft>
              <a:buChar char="»"/>
              <a:defRPr sz="2000">
                <a:latin typeface="Arial" pitchFamily="34" charset="0"/>
              </a:defRPr>
            </a:lvl6pPr>
            <a:lvl7pPr marL="2971800" indent="-228600" fontAlgn="base">
              <a:spcBef>
                <a:spcPct val="20000"/>
              </a:spcBef>
              <a:spcAft>
                <a:spcPct val="0"/>
              </a:spcAft>
              <a:buChar char="»"/>
              <a:defRPr sz="2000">
                <a:latin typeface="Arial" pitchFamily="34" charset="0"/>
              </a:defRPr>
            </a:lvl7pPr>
            <a:lvl8pPr marL="3429000" indent="-228600" fontAlgn="base">
              <a:spcBef>
                <a:spcPct val="20000"/>
              </a:spcBef>
              <a:spcAft>
                <a:spcPct val="0"/>
              </a:spcAft>
              <a:buChar char="»"/>
              <a:defRPr sz="2000">
                <a:latin typeface="Arial" pitchFamily="34" charset="0"/>
              </a:defRPr>
            </a:lvl8pPr>
            <a:lvl9pPr marL="3886200" indent="-228600" fontAlgn="base">
              <a:spcBef>
                <a:spcPct val="20000"/>
              </a:spcBef>
              <a:spcAft>
                <a:spcPct val="0"/>
              </a:spcAft>
              <a:buChar char="»"/>
              <a:defRPr sz="2000">
                <a:latin typeface="Arial" pitchFamily="34" charset="0"/>
              </a:defRPr>
            </a:lvl9pPr>
          </a:lstStyle>
          <a:p>
            <a:r>
              <a:rPr lang="fr-FR" dirty="0"/>
              <a:t>Le Pacte National pour la Transition Energétique</a:t>
            </a:r>
          </a:p>
        </p:txBody>
      </p:sp>
      <p:pic>
        <p:nvPicPr>
          <p:cNvPr id="4" name="Imag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560" y="2276872"/>
            <a:ext cx="2925452" cy="2925452"/>
          </a:xfrm>
          <a:prstGeom prst="rect">
            <a:avLst/>
          </a:prstGeom>
        </p:spPr>
      </p:pic>
    </p:spTree>
    <p:extLst>
      <p:ext uri="{BB962C8B-B14F-4D97-AF65-F5344CB8AC3E}">
        <p14:creationId xmlns:p14="http://schemas.microsoft.com/office/powerpoint/2010/main" val="3471594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onception personnalisé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30951</TotalTime>
  <Words>1594</Words>
  <Application>Microsoft Office PowerPoint</Application>
  <PresentationFormat>Affichage à l'écran (4:3)</PresentationFormat>
  <Paragraphs>248</Paragraphs>
  <Slides>36</Slides>
  <Notes>32</Notes>
  <HiddenSlides>0</HiddenSlides>
  <MMClips>0</MMClips>
  <ScaleCrop>false</ScaleCrop>
  <HeadingPairs>
    <vt:vector size="6" baseType="variant">
      <vt:variant>
        <vt:lpstr>Polices utilisées</vt:lpstr>
      </vt:variant>
      <vt:variant>
        <vt:i4>11</vt:i4>
      </vt:variant>
      <vt:variant>
        <vt:lpstr>Thème</vt:lpstr>
      </vt:variant>
      <vt:variant>
        <vt:i4>17</vt:i4>
      </vt:variant>
      <vt:variant>
        <vt:lpstr>Titres des diapositives</vt:lpstr>
      </vt:variant>
      <vt:variant>
        <vt:i4>36</vt:i4>
      </vt:variant>
    </vt:vector>
  </HeadingPairs>
  <TitlesOfParts>
    <vt:vector size="64" baseType="lpstr">
      <vt:lpstr>ＭＳ Ｐゴシック</vt:lpstr>
      <vt:lpstr>ＭＳ Ｐゴシック</vt:lpstr>
      <vt:lpstr>Arial</vt:lpstr>
      <vt:lpstr>Arial Regular</vt:lpstr>
      <vt:lpstr>Calibri</vt:lpstr>
      <vt:lpstr>Cambria</vt:lpstr>
      <vt:lpstr>Courier New</vt:lpstr>
      <vt:lpstr>DejaVu Sans</vt:lpstr>
      <vt:lpstr>Helvetica Neue</vt:lpstr>
      <vt:lpstr>Times New Roman</vt:lpstr>
      <vt:lpstr>Wingdings</vt:lpstr>
      <vt:lpstr>3_Conception personnalisée</vt:lpstr>
      <vt:lpstr>4_Conception personnalisée</vt:lpstr>
      <vt:lpstr>5_Conception personnalisée</vt:lpstr>
      <vt:lpstr>6_Conception personnalisée</vt:lpstr>
      <vt:lpstr>7_Conception personnalisée</vt:lpstr>
      <vt:lpstr>8_Conception personnalisée</vt:lpstr>
      <vt:lpstr>9_Conception personnalisée</vt:lpstr>
      <vt:lpstr>10_Conception personnalisée</vt:lpstr>
      <vt:lpstr>11_Conception personnalisée</vt:lpstr>
      <vt:lpstr>Conception personnalisée</vt:lpstr>
      <vt:lpstr>1_Conception personnalisée</vt:lpstr>
      <vt:lpstr>12_Conception personnalisée</vt:lpstr>
      <vt:lpstr>13_Conception personnalisée</vt:lpstr>
      <vt:lpstr>14_Conception personnalisée</vt:lpstr>
      <vt:lpstr>15_Conception personnalisée</vt:lpstr>
      <vt:lpstr>16_Conception personnalisée</vt:lpstr>
      <vt:lpstr>17_Conception personnalisée</vt:lpstr>
      <vt:lpstr>La Transition Energétique de Monaco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Vous aussi, devenez  ambassadeur du mouvement  en incitant votre entourage personnel et professionnel à signer le Pacte !  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media;francois.ollivon@setec.mc</dc:creator>
  <cp:lastModifiedBy>Isabelle Curau-Bloch</cp:lastModifiedBy>
  <cp:revision>1340</cp:revision>
  <cp:lastPrinted>2018-01-12T09:10:02Z</cp:lastPrinted>
  <dcterms:created xsi:type="dcterms:W3CDTF">2014-04-29T13:28:25Z</dcterms:created>
  <dcterms:modified xsi:type="dcterms:W3CDTF">2019-05-21T09:54:19Z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Présentation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